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324" r:id="rId4"/>
    <p:sldId id="322" r:id="rId5"/>
    <p:sldId id="325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265" r:id="rId15"/>
    <p:sldId id="267" r:id="rId16"/>
    <p:sldId id="317" r:id="rId17"/>
    <p:sldId id="318" r:id="rId18"/>
    <p:sldId id="319" r:id="rId19"/>
    <p:sldId id="326" r:id="rId20"/>
    <p:sldId id="274" r:id="rId21"/>
    <p:sldId id="275" r:id="rId22"/>
    <p:sldId id="327" r:id="rId23"/>
    <p:sldId id="269" r:id="rId24"/>
    <p:sldId id="270" r:id="rId25"/>
    <p:sldId id="272" r:id="rId26"/>
    <p:sldId id="328" r:id="rId27"/>
    <p:sldId id="323" r:id="rId28"/>
    <p:sldId id="329" r:id="rId29"/>
    <p:sldId id="292" r:id="rId30"/>
    <p:sldId id="293" r:id="rId31"/>
    <p:sldId id="331" r:id="rId32"/>
    <p:sldId id="304" r:id="rId33"/>
    <p:sldId id="308" r:id="rId34"/>
    <p:sldId id="33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7A0"/>
    <a:srgbClr val="F4EDE4"/>
    <a:srgbClr val="B28069"/>
    <a:srgbClr val="D38A39"/>
    <a:srgbClr val="FEFFC9"/>
    <a:srgbClr val="FBF2EF"/>
    <a:srgbClr val="F6EEE7"/>
    <a:srgbClr val="965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AE574-E90D-4577-B92B-F782781F1A55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0FC3A-A65B-4182-BE09-3B0615E96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081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2" name="Google Shape;6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8982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7" name="Google Shape;61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4644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84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88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04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560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298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54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90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64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3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7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52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C448C-6503-4C28-B16E-7EAAC0D8F09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73110-BB22-4048-8142-6EF4E10F7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ho9508@kho9508.dothome.co.kr/Heavenly/index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80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46446BB-046F-4E0F-A9A6-431F6F9E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0251" y="2856790"/>
            <a:ext cx="778200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최종 포트폴리오 제작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47660" y="54919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김현욱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10987" y="3810498"/>
            <a:ext cx="493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스마트기기 </a:t>
            </a:r>
            <a:r>
              <a:rPr lang="en-US" altLang="ko-KR" sz="2800" b="1" dirty="0">
                <a:solidFill>
                  <a:schemeClr val="bg1"/>
                </a:solidFill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UX/UI </a:t>
            </a:r>
            <a:r>
              <a:rPr lang="ko-KR" altLang="en-US" sz="2800" b="1" dirty="0">
                <a:solidFill>
                  <a:schemeClr val="bg1"/>
                </a:solidFill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디자인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99ED8-9C4E-4860-9F30-1E990D414BE7}"/>
              </a:ext>
            </a:extLst>
          </p:cNvPr>
          <p:cNvSpPr txBox="1"/>
          <p:nvPr/>
        </p:nvSpPr>
        <p:spPr>
          <a:xfrm rot="5400000">
            <a:off x="-2292636" y="3033034"/>
            <a:ext cx="72455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Palace Script MT" panose="030303020206070C0B05" pitchFamily="66" charset="0"/>
                <a:ea typeface="마루 부리OTF Beta" panose="020B0600000101010101" pitchFamily="34" charset="-127"/>
              </a:rPr>
              <a:t>Heavenly Actor</a:t>
            </a:r>
            <a:endParaRPr lang="ko-KR" altLang="en-US" sz="11500" b="1" dirty="0">
              <a:solidFill>
                <a:schemeClr val="bg1"/>
              </a:solidFill>
              <a:latin typeface="Palace Script MT" panose="030303020206070C0B05" pitchFamily="66" charset="0"/>
              <a:ea typeface="마루 부리OTF Beta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50CAB-11BB-4EF2-A975-7E2EA3D31118}"/>
              </a:ext>
            </a:extLst>
          </p:cNvPr>
          <p:cNvSpPr txBox="1"/>
          <p:nvPr/>
        </p:nvSpPr>
        <p:spPr>
          <a:xfrm>
            <a:off x="7338783" y="55020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김현욱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D30E23-3677-4F29-AD89-7ACB3AD7D7EA}"/>
              </a:ext>
            </a:extLst>
          </p:cNvPr>
          <p:cNvSpPr txBox="1"/>
          <p:nvPr/>
        </p:nvSpPr>
        <p:spPr>
          <a:xfrm>
            <a:off x="3502110" y="3820621"/>
            <a:ext cx="4931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스마트기기 </a:t>
            </a:r>
            <a:r>
              <a:rPr lang="en-US" altLang="ko-KR" sz="2800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UX/UI </a:t>
            </a:r>
            <a:r>
              <a:rPr lang="ko-KR" altLang="en-US" sz="2800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334741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Google Shape;187;p5">
            <a:extLst>
              <a:ext uri="{FF2B5EF4-FFF2-40B4-BE49-F238E27FC236}">
                <a16:creationId xmlns:a16="http://schemas.microsoft.com/office/drawing/2014/main" id="{4191BA1F-5B02-4BA4-B5DF-09E65148F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618840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main page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메인페이지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BA52155-3C42-42DC-810C-DA01134FA1EB}"/>
              </a:ext>
            </a:extLst>
          </p:cNvPr>
          <p:cNvSpPr txBox="1"/>
          <p:nvPr/>
        </p:nvSpPr>
        <p:spPr>
          <a:xfrm>
            <a:off x="6630108" y="2418627"/>
            <a:ext cx="1880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Section 3 </a:t>
            </a:r>
            <a:endParaRPr lang="en-US" altLang="ko-KR" dirty="0">
              <a:latin typeface="Libre Baskerville" panose="020B0600000101010101" charset="0"/>
            </a:endParaRPr>
          </a:p>
          <a:p>
            <a:endParaRPr lang="en-US" altLang="ko-KR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63C84-9961-499C-A6DB-E0CA43B1DC0E}"/>
              </a:ext>
            </a:extLst>
          </p:cNvPr>
          <p:cNvSpPr txBox="1"/>
          <p:nvPr/>
        </p:nvSpPr>
        <p:spPr>
          <a:xfrm>
            <a:off x="9838966" y="2404650"/>
            <a:ext cx="188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2.</a:t>
            </a:r>
            <a:r>
              <a:rPr lang="en-US" altLang="ko-KR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Section-title </a:t>
            </a:r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C1E63-83E3-4F32-81E1-F742375AD1E1}"/>
              </a:ext>
            </a:extLst>
          </p:cNvPr>
          <p:cNvSpPr txBox="1"/>
          <p:nvPr/>
        </p:nvSpPr>
        <p:spPr>
          <a:xfrm>
            <a:off x="6689580" y="2945594"/>
            <a:ext cx="2212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max-width 1344px; padding 50p</a:t>
            </a:r>
          </a:p>
          <a:p>
            <a:endParaRPr lang="en-US" altLang="ko-KR" sz="1200" dirty="0">
              <a:latin typeface="Libre Baskerville" panose="020B060000010101010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ECAE-CFD5-4D91-9619-29275F048309}"/>
              </a:ext>
            </a:extLst>
          </p:cNvPr>
          <p:cNvSpPr txBox="1"/>
          <p:nvPr/>
        </p:nvSpPr>
        <p:spPr>
          <a:xfrm>
            <a:off x="9553613" y="2958649"/>
            <a:ext cx="2030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width:100% * height 40px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88C24-C19D-4461-9104-0C86A3330FD8}"/>
              </a:ext>
            </a:extLst>
          </p:cNvPr>
          <p:cNvSpPr txBox="1"/>
          <p:nvPr/>
        </p:nvSpPr>
        <p:spPr>
          <a:xfrm>
            <a:off x="873670" y="5679364"/>
            <a:ext cx="603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비디오는 유튜브에 등록된 비디오가 바로 재생될 수 있도록 설정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반응형으로 제작 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(width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에 따라 비디오 너비 변경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altLang="ko-KR" sz="1200" dirty="0">
                <a:latin typeface="Libre Baskerville" panose="020B0600000101010101" charset="0"/>
              </a:rPr>
              <a:t>.</a:t>
            </a:r>
          </a:p>
        </p:txBody>
      </p:sp>
      <p:sp>
        <p:nvSpPr>
          <p:cNvPr id="7" name="모서리가 둥근 직사각형 27">
            <a:extLst>
              <a:ext uri="{FF2B5EF4-FFF2-40B4-BE49-F238E27FC236}">
                <a16:creationId xmlns:a16="http://schemas.microsoft.com/office/drawing/2014/main" id="{C2D59410-EE6E-4F8D-9473-BEDB544D681E}"/>
              </a:ext>
            </a:extLst>
          </p:cNvPr>
          <p:cNvSpPr/>
          <p:nvPr/>
        </p:nvSpPr>
        <p:spPr>
          <a:xfrm rot="2719640">
            <a:off x="7271303" y="1747283"/>
            <a:ext cx="427014" cy="419800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ibre Baskerville" panose="020B0600000101010101" charset="0"/>
            </a:endParaRPr>
          </a:p>
        </p:txBody>
      </p:sp>
      <p:sp>
        <p:nvSpPr>
          <p:cNvPr id="8" name="모서리가 둥근 직사각형 27">
            <a:extLst>
              <a:ext uri="{FF2B5EF4-FFF2-40B4-BE49-F238E27FC236}">
                <a16:creationId xmlns:a16="http://schemas.microsoft.com/office/drawing/2014/main" id="{2B580C93-2E92-4656-AEDB-5D97BC4B4D99}"/>
              </a:ext>
            </a:extLst>
          </p:cNvPr>
          <p:cNvSpPr/>
          <p:nvPr/>
        </p:nvSpPr>
        <p:spPr>
          <a:xfrm rot="2719640">
            <a:off x="10090609" y="1747281"/>
            <a:ext cx="427014" cy="419800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ibre Baskerville" panose="020B060000010101010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9DEFF-4B1D-4937-9CA4-EE4D58458786}"/>
              </a:ext>
            </a:extLst>
          </p:cNvPr>
          <p:cNvSpPr txBox="1"/>
          <p:nvPr/>
        </p:nvSpPr>
        <p:spPr>
          <a:xfrm>
            <a:off x="6630109" y="5402365"/>
            <a:ext cx="1991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3. </a:t>
            </a:r>
            <a:r>
              <a:rPr lang="en-US" altLang="ko-KR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Video-frame</a:t>
            </a:r>
            <a:endParaRPr lang="en-US" altLang="ko-KR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99B76-D86C-4F33-B90F-5284D8CC6324}"/>
              </a:ext>
            </a:extLst>
          </p:cNvPr>
          <p:cNvSpPr txBox="1"/>
          <p:nvPr/>
        </p:nvSpPr>
        <p:spPr>
          <a:xfrm>
            <a:off x="9838967" y="5388388"/>
            <a:ext cx="162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2. Video Text</a:t>
            </a:r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A8CFF-FF36-4171-8462-1AC97C04CD41}"/>
              </a:ext>
            </a:extLst>
          </p:cNvPr>
          <p:cNvSpPr txBox="1"/>
          <p:nvPr/>
        </p:nvSpPr>
        <p:spPr>
          <a:xfrm>
            <a:off x="6689580" y="5929332"/>
            <a:ext cx="2457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width 100% * height auto (</a:t>
            </a:r>
            <a:r>
              <a:rPr lang="ko-KR" altLang="en-US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비디오 크기 기준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)</a:t>
            </a:r>
          </a:p>
          <a:p>
            <a:endParaRPr lang="en-US" altLang="ko-KR" sz="1200" u="none" strike="noStrike" cap="none" baseline="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endParaRPr lang="en-US" altLang="ko-KR" sz="1200" dirty="0">
              <a:latin typeface="Libre Baskerville" panose="020B060000010101010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7EB66-C0E9-494B-8684-49AD9E23B37A}"/>
              </a:ext>
            </a:extLst>
          </p:cNvPr>
          <p:cNvSpPr txBox="1"/>
          <p:nvPr/>
        </p:nvSpPr>
        <p:spPr>
          <a:xfrm>
            <a:off x="9553613" y="5942387"/>
            <a:ext cx="225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4-1 : </a:t>
            </a:r>
            <a:r>
              <a:rPr lang="en-US" altLang="ko-KR" sz="1200" u="none" strike="noStrike" cap="none" baseline="0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p.text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: 100% * 50px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 4-2 : </a:t>
            </a:r>
            <a:r>
              <a:rPr lang="en-US" altLang="ko-KR" sz="1200" u="none" strike="noStrike" cap="none" baseline="0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p.title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100% * 50px</a:t>
            </a:r>
          </a:p>
        </p:txBody>
      </p: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A85739B6-5D3C-4509-A7BC-3271FDE178BD}"/>
              </a:ext>
            </a:extLst>
          </p:cNvPr>
          <p:cNvSpPr/>
          <p:nvPr/>
        </p:nvSpPr>
        <p:spPr>
          <a:xfrm rot="2719640">
            <a:off x="7164791" y="4383437"/>
            <a:ext cx="427014" cy="466477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ibre Baskerville" panose="020B0600000101010101" charset="0"/>
            </a:endParaRPr>
          </a:p>
        </p:txBody>
      </p:sp>
      <p:sp>
        <p:nvSpPr>
          <p:cNvPr id="14" name="모서리가 둥근 직사각형 27">
            <a:extLst>
              <a:ext uri="{FF2B5EF4-FFF2-40B4-BE49-F238E27FC236}">
                <a16:creationId xmlns:a16="http://schemas.microsoft.com/office/drawing/2014/main" id="{B1CBE81B-BFA9-47A7-8AD5-3D6B28B46D93}"/>
              </a:ext>
            </a:extLst>
          </p:cNvPr>
          <p:cNvSpPr/>
          <p:nvPr/>
        </p:nvSpPr>
        <p:spPr>
          <a:xfrm rot="2719640">
            <a:off x="10074013" y="4383437"/>
            <a:ext cx="427014" cy="466476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ibre Baskerville" panose="020B0600000101010101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9DA96D-50E9-477B-ACE9-071C59CF5424}"/>
              </a:ext>
            </a:extLst>
          </p:cNvPr>
          <p:cNvGrpSpPr/>
          <p:nvPr/>
        </p:nvGrpSpPr>
        <p:grpSpPr>
          <a:xfrm>
            <a:off x="173468" y="2036049"/>
            <a:ext cx="6335950" cy="3272866"/>
            <a:chOff x="173468" y="2036049"/>
            <a:chExt cx="6335950" cy="327286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DA85A3-8CD0-472A-9D75-D51709CA8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52" r="-132" b="38954"/>
            <a:stretch/>
          </p:blipFill>
          <p:spPr>
            <a:xfrm>
              <a:off x="173468" y="2036049"/>
              <a:ext cx="6335950" cy="3272866"/>
            </a:xfrm>
            <a:prstGeom prst="rect">
              <a:avLst/>
            </a:prstGeom>
          </p:spPr>
        </p:pic>
        <p:sp>
          <p:nvSpPr>
            <p:cNvPr id="16" name="Google Shape;267;p7">
              <a:extLst>
                <a:ext uri="{FF2B5EF4-FFF2-40B4-BE49-F238E27FC236}">
                  <a16:creationId xmlns:a16="http://schemas.microsoft.com/office/drawing/2014/main" id="{AD9E70B2-673D-457D-B1EC-E5578A3FCF38}"/>
                </a:ext>
              </a:extLst>
            </p:cNvPr>
            <p:cNvSpPr/>
            <p:nvPr/>
          </p:nvSpPr>
          <p:spPr>
            <a:xfrm>
              <a:off x="925291" y="2477587"/>
              <a:ext cx="4806573" cy="2691568"/>
            </a:xfrm>
            <a:prstGeom prst="rect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Libre Baskerville" panose="020B0600000101010101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63;p7">
              <a:extLst>
                <a:ext uri="{FF2B5EF4-FFF2-40B4-BE49-F238E27FC236}">
                  <a16:creationId xmlns:a16="http://schemas.microsoft.com/office/drawing/2014/main" id="{13A6949B-A493-4A22-BE24-CE1D5958337B}"/>
                </a:ext>
              </a:extLst>
            </p:cNvPr>
            <p:cNvSpPr/>
            <p:nvPr/>
          </p:nvSpPr>
          <p:spPr>
            <a:xfrm>
              <a:off x="2528224" y="2761362"/>
              <a:ext cx="581078" cy="247453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dk1"/>
                </a:solidFill>
                <a:latin typeface="Libre Baskerville" panose="020B0600000101010101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BDAFC9-0DDD-481D-988E-6F99331BBB96}"/>
                </a:ext>
              </a:extLst>
            </p:cNvPr>
            <p:cNvSpPr/>
            <p:nvPr/>
          </p:nvSpPr>
          <p:spPr>
            <a:xfrm>
              <a:off x="957486" y="2618944"/>
              <a:ext cx="4445833" cy="17257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Libre Baskerville" panose="020B0600000101010101" charset="0"/>
              </a:endParaRPr>
            </a:p>
          </p:txBody>
        </p:sp>
        <p:sp>
          <p:nvSpPr>
            <p:cNvPr id="19" name="Google Shape;260;p7">
              <a:extLst>
                <a:ext uri="{FF2B5EF4-FFF2-40B4-BE49-F238E27FC236}">
                  <a16:creationId xmlns:a16="http://schemas.microsoft.com/office/drawing/2014/main" id="{16299EDA-3E0A-4DAC-A759-C1DD2DC87AD7}"/>
                </a:ext>
              </a:extLst>
            </p:cNvPr>
            <p:cNvSpPr/>
            <p:nvPr/>
          </p:nvSpPr>
          <p:spPr>
            <a:xfrm>
              <a:off x="2597179" y="4807646"/>
              <a:ext cx="1529149" cy="409833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Libre Baskerville" panose="020B0600000101010101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60;p7">
              <a:extLst>
                <a:ext uri="{FF2B5EF4-FFF2-40B4-BE49-F238E27FC236}">
                  <a16:creationId xmlns:a16="http://schemas.microsoft.com/office/drawing/2014/main" id="{7E13E856-FB70-4E1C-BA7A-BA0FCE854F90}"/>
                </a:ext>
              </a:extLst>
            </p:cNvPr>
            <p:cNvSpPr/>
            <p:nvPr/>
          </p:nvSpPr>
          <p:spPr>
            <a:xfrm>
              <a:off x="2564002" y="4686425"/>
              <a:ext cx="1529149" cy="175613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Libre Baskerville" panose="020B0600000101010101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57;p7">
              <a:extLst>
                <a:ext uri="{FF2B5EF4-FFF2-40B4-BE49-F238E27FC236}">
                  <a16:creationId xmlns:a16="http://schemas.microsoft.com/office/drawing/2014/main" id="{F027E8A5-9180-4C65-8313-FA8340DD455F}"/>
                </a:ext>
              </a:extLst>
            </p:cNvPr>
            <p:cNvSpPr txBox="1"/>
            <p:nvPr/>
          </p:nvSpPr>
          <p:spPr>
            <a:xfrm>
              <a:off x="957487" y="2438462"/>
              <a:ext cx="363828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Libre Baskerville" panose="020B0600000101010101" charset="0"/>
                  <a:ea typeface="Arial"/>
                  <a:cs typeface="Arial"/>
                  <a:sym typeface="Arial"/>
                </a:rPr>
                <a:t>1</a:t>
              </a:r>
              <a:endParaRPr sz="700" b="1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57;p7">
              <a:extLst>
                <a:ext uri="{FF2B5EF4-FFF2-40B4-BE49-F238E27FC236}">
                  <a16:creationId xmlns:a16="http://schemas.microsoft.com/office/drawing/2014/main" id="{A7A58381-EC2E-4062-8289-F0FF50D98F29}"/>
                </a:ext>
              </a:extLst>
            </p:cNvPr>
            <p:cNvSpPr txBox="1"/>
            <p:nvPr/>
          </p:nvSpPr>
          <p:spPr>
            <a:xfrm>
              <a:off x="2250268" y="2815935"/>
              <a:ext cx="379495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Libre Baskerville" panose="020B0600000101010101" charset="0"/>
                </a:rPr>
                <a:t>2</a:t>
              </a:r>
              <a:endParaRPr sz="700" b="1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57;p7">
              <a:extLst>
                <a:ext uri="{FF2B5EF4-FFF2-40B4-BE49-F238E27FC236}">
                  <a16:creationId xmlns:a16="http://schemas.microsoft.com/office/drawing/2014/main" id="{C8009B3C-4D80-4F31-8F7C-A14845099612}"/>
                </a:ext>
              </a:extLst>
            </p:cNvPr>
            <p:cNvSpPr txBox="1"/>
            <p:nvPr/>
          </p:nvSpPr>
          <p:spPr>
            <a:xfrm>
              <a:off x="1131567" y="3426652"/>
              <a:ext cx="379495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Libre Baskerville" panose="020B0600000101010101" charset="0"/>
                </a:rPr>
                <a:t>3</a:t>
              </a:r>
              <a:endParaRPr sz="700" b="1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57;p7">
              <a:extLst>
                <a:ext uri="{FF2B5EF4-FFF2-40B4-BE49-F238E27FC236}">
                  <a16:creationId xmlns:a16="http://schemas.microsoft.com/office/drawing/2014/main" id="{039CB10B-599F-4166-9F12-7C9825A1E867}"/>
                </a:ext>
              </a:extLst>
            </p:cNvPr>
            <p:cNvSpPr txBox="1"/>
            <p:nvPr/>
          </p:nvSpPr>
          <p:spPr>
            <a:xfrm>
              <a:off x="3450774" y="4819542"/>
              <a:ext cx="379495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Libre Baskerville" panose="020B0600000101010101" charset="0"/>
                </a:rPr>
                <a:t>4</a:t>
              </a:r>
              <a:endParaRPr sz="700" b="1" dirty="0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7;p7">
              <a:extLst>
                <a:ext uri="{FF2B5EF4-FFF2-40B4-BE49-F238E27FC236}">
                  <a16:creationId xmlns:a16="http://schemas.microsoft.com/office/drawing/2014/main" id="{4425AB6A-FE30-410E-ABA1-879F450F99EB}"/>
                </a:ext>
              </a:extLst>
            </p:cNvPr>
            <p:cNvSpPr txBox="1"/>
            <p:nvPr/>
          </p:nvSpPr>
          <p:spPr>
            <a:xfrm>
              <a:off x="2881034" y="4416508"/>
              <a:ext cx="660237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Libre Baskerville" panose="020B0600000101010101" charset="0"/>
                </a:rPr>
                <a:t>4-1</a:t>
              </a:r>
              <a:endParaRPr sz="700" b="1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57;p7">
              <a:extLst>
                <a:ext uri="{FF2B5EF4-FFF2-40B4-BE49-F238E27FC236}">
                  <a16:creationId xmlns:a16="http://schemas.microsoft.com/office/drawing/2014/main" id="{D0C7B562-F55C-4D89-9177-597BFE3A7580}"/>
                </a:ext>
              </a:extLst>
            </p:cNvPr>
            <p:cNvSpPr txBox="1"/>
            <p:nvPr/>
          </p:nvSpPr>
          <p:spPr>
            <a:xfrm>
              <a:off x="4268858" y="4810751"/>
              <a:ext cx="660237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Libre Baskerville" panose="020B0600000101010101" charset="0"/>
                </a:rPr>
                <a:t>4</a:t>
              </a:r>
              <a:endParaRPr sz="700" b="1" dirty="0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57;p7">
              <a:extLst>
                <a:ext uri="{FF2B5EF4-FFF2-40B4-BE49-F238E27FC236}">
                  <a16:creationId xmlns:a16="http://schemas.microsoft.com/office/drawing/2014/main" id="{738CD815-1433-425B-BD2F-50ED753EC93B}"/>
                </a:ext>
              </a:extLst>
            </p:cNvPr>
            <p:cNvSpPr txBox="1"/>
            <p:nvPr/>
          </p:nvSpPr>
          <p:spPr>
            <a:xfrm>
              <a:off x="2783664" y="2111837"/>
              <a:ext cx="363828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Libre Baskerville" panose="020B0600000101010101" charset="0"/>
                  <a:ea typeface="Arial"/>
                  <a:cs typeface="Arial"/>
                  <a:sym typeface="Arial"/>
                </a:rPr>
                <a:t>2</a:t>
              </a:r>
              <a:endParaRPr sz="700" b="1" dirty="0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18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8A24E5-3A42-4FA8-8CF1-2AC8B42E73D5}"/>
              </a:ext>
            </a:extLst>
          </p:cNvPr>
          <p:cNvSpPr txBox="1"/>
          <p:nvPr/>
        </p:nvSpPr>
        <p:spPr>
          <a:xfrm>
            <a:off x="6655840" y="2856577"/>
            <a:ext cx="1880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Section 4 </a:t>
            </a:r>
            <a:endParaRPr lang="en-US" altLang="ko-KR" dirty="0">
              <a:latin typeface="Libre Baskerville" panose="020B0600000101010101" charset="0"/>
            </a:endParaRPr>
          </a:p>
          <a:p>
            <a:endParaRPr lang="en-US" altLang="ko-KR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BE307-4860-4AE9-B729-230DCB1EAF88}"/>
              </a:ext>
            </a:extLst>
          </p:cNvPr>
          <p:cNvSpPr txBox="1"/>
          <p:nvPr/>
        </p:nvSpPr>
        <p:spPr>
          <a:xfrm>
            <a:off x="9864698" y="2842600"/>
            <a:ext cx="188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2.</a:t>
            </a:r>
            <a:r>
              <a:rPr lang="en-US" altLang="ko-KR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Section-title </a:t>
            </a:r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285C2-7F04-4E64-A5A5-71D31ACAA57A}"/>
              </a:ext>
            </a:extLst>
          </p:cNvPr>
          <p:cNvSpPr txBox="1"/>
          <p:nvPr/>
        </p:nvSpPr>
        <p:spPr>
          <a:xfrm>
            <a:off x="6715312" y="3383544"/>
            <a:ext cx="2212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max-width 1344px padding: 5%</a:t>
            </a:r>
            <a:endParaRPr lang="en-US" altLang="ko-KR" sz="1200" dirty="0">
              <a:latin typeface="Libre Baskerville" panose="020B0600000101010101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849A1-A4D3-4549-ADFA-4974FD83D256}"/>
              </a:ext>
            </a:extLst>
          </p:cNvPr>
          <p:cNvSpPr txBox="1"/>
          <p:nvPr/>
        </p:nvSpPr>
        <p:spPr>
          <a:xfrm>
            <a:off x="9579345" y="3396599"/>
            <a:ext cx="2030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width:100% * height 80px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B42D3-9878-4BCB-AECD-FA6FD0FA562C}"/>
              </a:ext>
            </a:extLst>
          </p:cNvPr>
          <p:cNvSpPr txBox="1"/>
          <p:nvPr/>
        </p:nvSpPr>
        <p:spPr>
          <a:xfrm>
            <a:off x="1034770" y="5167653"/>
            <a:ext cx="6039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하단 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li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의 사진 클릭 시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상단 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gallery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에 해당 이미지와 텍스트 표시</a:t>
            </a:r>
            <a:endParaRPr lang="en-US" altLang="ko-KR" sz="1200" u="none" strike="noStrike" cap="none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Li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의 양 사이드 버튼 </a:t>
            </a:r>
            <a:r>
              <a:rPr lang="ko-KR" altLang="en-US" sz="1200" u="none" strike="noStrike" cap="none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다음 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list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로 이동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u="none" strike="noStrike" cap="none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화면 크기 변화에 따라 </a:t>
            </a: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LI</a:t>
            </a:r>
            <a:r>
              <a:rPr lang="ko-KR" altLang="en-US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표시 개수</a:t>
            </a: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옆으로 넘어가는 횟수 계산</a:t>
            </a:r>
            <a:endParaRPr lang="en-US" altLang="ko-KR" sz="120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모바일의 경우 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2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개씩 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6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섹션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altLang="ko-KR" sz="1200" dirty="0">
                <a:latin typeface="Libre Baskerville" panose="020B0600000101010101" charset="0"/>
              </a:rPr>
              <a:t>.</a:t>
            </a:r>
          </a:p>
        </p:txBody>
      </p:sp>
      <p:sp>
        <p:nvSpPr>
          <p:cNvPr id="8" name="모서리가 둥근 직사각형 27">
            <a:extLst>
              <a:ext uri="{FF2B5EF4-FFF2-40B4-BE49-F238E27FC236}">
                <a16:creationId xmlns:a16="http://schemas.microsoft.com/office/drawing/2014/main" id="{DBC54B91-044F-4834-A459-80D5F51F869E}"/>
              </a:ext>
            </a:extLst>
          </p:cNvPr>
          <p:cNvSpPr/>
          <p:nvPr/>
        </p:nvSpPr>
        <p:spPr>
          <a:xfrm rot="2719640">
            <a:off x="7173926" y="1877396"/>
            <a:ext cx="427014" cy="419800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ibre Baskerville" panose="020B0600000101010101" charset="0"/>
            </a:endParaRPr>
          </a:p>
        </p:txBody>
      </p:sp>
      <p:sp>
        <p:nvSpPr>
          <p:cNvPr id="9" name="모서리가 둥근 직사각형 27">
            <a:extLst>
              <a:ext uri="{FF2B5EF4-FFF2-40B4-BE49-F238E27FC236}">
                <a16:creationId xmlns:a16="http://schemas.microsoft.com/office/drawing/2014/main" id="{D29A8957-99BD-438B-B52C-522684183640}"/>
              </a:ext>
            </a:extLst>
          </p:cNvPr>
          <p:cNvSpPr/>
          <p:nvPr/>
        </p:nvSpPr>
        <p:spPr>
          <a:xfrm rot="2719640">
            <a:off x="10083148" y="1877395"/>
            <a:ext cx="427014" cy="419800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ibre Baskerville" panose="020B060000010101010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5E309-DD88-4ED7-8497-DDD9B3A082E8}"/>
              </a:ext>
            </a:extLst>
          </p:cNvPr>
          <p:cNvSpPr txBox="1"/>
          <p:nvPr/>
        </p:nvSpPr>
        <p:spPr>
          <a:xfrm>
            <a:off x="6655840" y="5014145"/>
            <a:ext cx="1991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3. Gallery</a:t>
            </a:r>
            <a:endParaRPr lang="en-US" altLang="ko-KR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585E4-0343-4E2B-BDF2-6246AEDC4C49}"/>
              </a:ext>
            </a:extLst>
          </p:cNvPr>
          <p:cNvSpPr txBox="1"/>
          <p:nvPr/>
        </p:nvSpPr>
        <p:spPr>
          <a:xfrm>
            <a:off x="9864698" y="5000168"/>
            <a:ext cx="162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4. Gallery List</a:t>
            </a:r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406DC-BE65-469B-BA88-71E406D663B2}"/>
              </a:ext>
            </a:extLst>
          </p:cNvPr>
          <p:cNvSpPr txBox="1"/>
          <p:nvPr/>
        </p:nvSpPr>
        <p:spPr>
          <a:xfrm>
            <a:off x="6715311" y="5541112"/>
            <a:ext cx="245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width 100% * height auto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	(900 * 500)</a:t>
            </a:r>
          </a:p>
          <a:p>
            <a:endParaRPr lang="en-US" altLang="ko-KR" sz="1200" dirty="0">
              <a:latin typeface="Libre Baskerville" panose="020B0600000101010101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1A942E-3A6E-44F1-A456-2E6BA90E961E}"/>
              </a:ext>
            </a:extLst>
          </p:cNvPr>
          <p:cNvSpPr txBox="1"/>
          <p:nvPr/>
        </p:nvSpPr>
        <p:spPr>
          <a:xfrm>
            <a:off x="9579344" y="5554167"/>
            <a:ext cx="225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Width: 100%, height: 150px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ul * 300%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Li</a:t>
            </a: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25%</a:t>
            </a:r>
            <a:endParaRPr lang="en-US" altLang="ko-KR" sz="1200" u="none" strike="noStrike" cap="none" baseline="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모서리가 둥근 직사각형 27">
            <a:extLst>
              <a:ext uri="{FF2B5EF4-FFF2-40B4-BE49-F238E27FC236}">
                <a16:creationId xmlns:a16="http://schemas.microsoft.com/office/drawing/2014/main" id="{F9496E95-7F2B-4299-BC9C-D44AF01E7DE6}"/>
              </a:ext>
            </a:extLst>
          </p:cNvPr>
          <p:cNvSpPr/>
          <p:nvPr/>
        </p:nvSpPr>
        <p:spPr>
          <a:xfrm rot="2719640">
            <a:off x="7190522" y="3995217"/>
            <a:ext cx="427014" cy="466477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ibre Baskerville" panose="020B0600000101010101" charset="0"/>
            </a:endParaRPr>
          </a:p>
        </p:txBody>
      </p:sp>
      <p:sp>
        <p:nvSpPr>
          <p:cNvPr id="15" name="모서리가 둥근 직사각형 27">
            <a:extLst>
              <a:ext uri="{FF2B5EF4-FFF2-40B4-BE49-F238E27FC236}">
                <a16:creationId xmlns:a16="http://schemas.microsoft.com/office/drawing/2014/main" id="{3984494A-9D69-4D76-9E3A-D195D39F53AE}"/>
              </a:ext>
            </a:extLst>
          </p:cNvPr>
          <p:cNvSpPr/>
          <p:nvPr/>
        </p:nvSpPr>
        <p:spPr>
          <a:xfrm rot="2719640">
            <a:off x="10099744" y="3995217"/>
            <a:ext cx="427014" cy="466476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Libre Baskerville" panose="020B0600000101010101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FD4DFB7-457F-4E29-81D8-8C286389BFBF}"/>
              </a:ext>
            </a:extLst>
          </p:cNvPr>
          <p:cNvGrpSpPr/>
          <p:nvPr/>
        </p:nvGrpSpPr>
        <p:grpSpPr>
          <a:xfrm>
            <a:off x="477524" y="1722568"/>
            <a:ext cx="5298514" cy="3412864"/>
            <a:chOff x="111565" y="746318"/>
            <a:chExt cx="6367567" cy="450305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7537574-064B-4087-9777-A7511F7C1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884" r="4170" b="22736"/>
            <a:stretch/>
          </p:blipFill>
          <p:spPr>
            <a:xfrm>
              <a:off x="111565" y="962296"/>
              <a:ext cx="6367567" cy="4287077"/>
            </a:xfrm>
            <a:prstGeom prst="rect">
              <a:avLst/>
            </a:prstGeom>
          </p:spPr>
        </p:pic>
        <p:sp>
          <p:nvSpPr>
            <p:cNvPr id="16" name="Google Shape;267;p7">
              <a:extLst>
                <a:ext uri="{FF2B5EF4-FFF2-40B4-BE49-F238E27FC236}">
                  <a16:creationId xmlns:a16="http://schemas.microsoft.com/office/drawing/2014/main" id="{05BEE5EE-8A3F-42A9-B56B-82551443728C}"/>
                </a:ext>
              </a:extLst>
            </p:cNvPr>
            <p:cNvSpPr/>
            <p:nvPr/>
          </p:nvSpPr>
          <p:spPr>
            <a:xfrm>
              <a:off x="738386" y="1027159"/>
              <a:ext cx="5265450" cy="4108913"/>
            </a:xfrm>
            <a:prstGeom prst="rect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Libre Baskerville" panose="020B0600000101010101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63;p7">
              <a:extLst>
                <a:ext uri="{FF2B5EF4-FFF2-40B4-BE49-F238E27FC236}">
                  <a16:creationId xmlns:a16="http://schemas.microsoft.com/office/drawing/2014/main" id="{6FDE749E-2AF2-47EB-AF24-D60268EC5508}"/>
                </a:ext>
              </a:extLst>
            </p:cNvPr>
            <p:cNvSpPr/>
            <p:nvPr/>
          </p:nvSpPr>
          <p:spPr>
            <a:xfrm>
              <a:off x="2674645" y="2150426"/>
              <a:ext cx="440861" cy="217347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dk1"/>
                </a:solidFill>
                <a:latin typeface="Libre Baskerville" panose="020B0600000101010101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2FFD8B4-4B53-4A3E-8CBE-97C23A61132F}"/>
                </a:ext>
              </a:extLst>
            </p:cNvPr>
            <p:cNvSpPr/>
            <p:nvPr/>
          </p:nvSpPr>
          <p:spPr>
            <a:xfrm>
              <a:off x="2684611" y="1142434"/>
              <a:ext cx="1430190" cy="4180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Libre Baskerville" panose="020B0600000101010101" charset="0"/>
              </a:endParaRPr>
            </a:p>
          </p:txBody>
        </p:sp>
        <p:sp>
          <p:nvSpPr>
            <p:cNvPr id="19" name="Google Shape;260;p7">
              <a:extLst>
                <a:ext uri="{FF2B5EF4-FFF2-40B4-BE49-F238E27FC236}">
                  <a16:creationId xmlns:a16="http://schemas.microsoft.com/office/drawing/2014/main" id="{E78FD7F3-AA98-4751-9604-37791A7EFE58}"/>
                </a:ext>
              </a:extLst>
            </p:cNvPr>
            <p:cNvSpPr/>
            <p:nvPr/>
          </p:nvSpPr>
          <p:spPr>
            <a:xfrm>
              <a:off x="1103908" y="4126172"/>
              <a:ext cx="4735189" cy="748214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Libre Baskerville" panose="020B0600000101010101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60;p7">
              <a:extLst>
                <a:ext uri="{FF2B5EF4-FFF2-40B4-BE49-F238E27FC236}">
                  <a16:creationId xmlns:a16="http://schemas.microsoft.com/office/drawing/2014/main" id="{7CADEDD5-7DD7-4CC7-BB0D-DD6D9AD548E4}"/>
                </a:ext>
              </a:extLst>
            </p:cNvPr>
            <p:cNvSpPr/>
            <p:nvPr/>
          </p:nvSpPr>
          <p:spPr>
            <a:xfrm>
              <a:off x="1103908" y="4360487"/>
              <a:ext cx="4735189" cy="185381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Calibri"/>
              </a:endParaRPr>
            </a:p>
          </p:txBody>
        </p:sp>
        <p:sp>
          <p:nvSpPr>
            <p:cNvPr id="21" name="Google Shape;257;p7">
              <a:extLst>
                <a:ext uri="{FF2B5EF4-FFF2-40B4-BE49-F238E27FC236}">
                  <a16:creationId xmlns:a16="http://schemas.microsoft.com/office/drawing/2014/main" id="{8AF73F39-FEE0-4A80-826A-4731A6F9AE30}"/>
                </a:ext>
              </a:extLst>
            </p:cNvPr>
            <p:cNvSpPr txBox="1"/>
            <p:nvPr/>
          </p:nvSpPr>
          <p:spPr>
            <a:xfrm>
              <a:off x="1103908" y="1829389"/>
              <a:ext cx="276035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Libre Baskerville" panose="020B0600000101010101" charset="0"/>
                  <a:ea typeface="Arial"/>
                  <a:cs typeface="Arial"/>
                  <a:sym typeface="Arial"/>
                </a:rPr>
                <a:t>1</a:t>
              </a:r>
              <a:endParaRPr sz="700" b="1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57;p7">
              <a:extLst>
                <a:ext uri="{FF2B5EF4-FFF2-40B4-BE49-F238E27FC236}">
                  <a16:creationId xmlns:a16="http://schemas.microsoft.com/office/drawing/2014/main" id="{9FF8C110-FBCE-414D-AC1F-E67DF2976DE0}"/>
                </a:ext>
              </a:extLst>
            </p:cNvPr>
            <p:cNvSpPr txBox="1"/>
            <p:nvPr/>
          </p:nvSpPr>
          <p:spPr>
            <a:xfrm>
              <a:off x="2396689" y="2206862"/>
              <a:ext cx="287921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Libre Baskerville" panose="020B0600000101010101" charset="0"/>
                </a:rPr>
                <a:t>2</a:t>
              </a:r>
              <a:endParaRPr sz="700" b="1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57;p7">
              <a:extLst>
                <a:ext uri="{FF2B5EF4-FFF2-40B4-BE49-F238E27FC236}">
                  <a16:creationId xmlns:a16="http://schemas.microsoft.com/office/drawing/2014/main" id="{FFDB3DA1-68A9-44D9-943B-AA0AFFADBB05}"/>
                </a:ext>
              </a:extLst>
            </p:cNvPr>
            <p:cNvSpPr txBox="1"/>
            <p:nvPr/>
          </p:nvSpPr>
          <p:spPr>
            <a:xfrm>
              <a:off x="736219" y="2850240"/>
              <a:ext cx="287921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Libre Baskerville" panose="020B0600000101010101" charset="0"/>
                </a:rPr>
                <a:t>3</a:t>
              </a:r>
              <a:endParaRPr sz="700" b="1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57;p7">
              <a:extLst>
                <a:ext uri="{FF2B5EF4-FFF2-40B4-BE49-F238E27FC236}">
                  <a16:creationId xmlns:a16="http://schemas.microsoft.com/office/drawing/2014/main" id="{3922A233-D0EA-4FB4-A049-7AB6D53F82B0}"/>
                </a:ext>
              </a:extLst>
            </p:cNvPr>
            <p:cNvSpPr txBox="1"/>
            <p:nvPr/>
          </p:nvSpPr>
          <p:spPr>
            <a:xfrm>
              <a:off x="3597195" y="4210469"/>
              <a:ext cx="287921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Libre Baskerville" panose="020B0600000101010101" charset="0"/>
                </a:rPr>
                <a:t>4</a:t>
              </a:r>
              <a:endParaRPr sz="700" b="1" dirty="0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7;p7">
              <a:extLst>
                <a:ext uri="{FF2B5EF4-FFF2-40B4-BE49-F238E27FC236}">
                  <a16:creationId xmlns:a16="http://schemas.microsoft.com/office/drawing/2014/main" id="{B747B6D4-ADF0-479D-8C36-2285F1C11659}"/>
                </a:ext>
              </a:extLst>
            </p:cNvPr>
            <p:cNvSpPr txBox="1"/>
            <p:nvPr/>
          </p:nvSpPr>
          <p:spPr>
            <a:xfrm>
              <a:off x="3027455" y="3807435"/>
              <a:ext cx="500919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Libre Baskerville" panose="020B0600000101010101" charset="0"/>
                </a:rPr>
                <a:t>4-1</a:t>
              </a:r>
              <a:endParaRPr sz="700" b="1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57;p7">
              <a:extLst>
                <a:ext uri="{FF2B5EF4-FFF2-40B4-BE49-F238E27FC236}">
                  <a16:creationId xmlns:a16="http://schemas.microsoft.com/office/drawing/2014/main" id="{62348F8A-2207-49C6-886A-9026B51452C2}"/>
                </a:ext>
              </a:extLst>
            </p:cNvPr>
            <p:cNvSpPr txBox="1"/>
            <p:nvPr/>
          </p:nvSpPr>
          <p:spPr>
            <a:xfrm>
              <a:off x="4923256" y="4919041"/>
              <a:ext cx="500919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Libre Baskerville" panose="020B0600000101010101" charset="0"/>
                </a:rPr>
                <a:t>4</a:t>
              </a:r>
              <a:endParaRPr sz="700" b="1" dirty="0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57;p7">
              <a:extLst>
                <a:ext uri="{FF2B5EF4-FFF2-40B4-BE49-F238E27FC236}">
                  <a16:creationId xmlns:a16="http://schemas.microsoft.com/office/drawing/2014/main" id="{F2E32840-8BA6-4494-A55C-B5E0C2A07573}"/>
                </a:ext>
              </a:extLst>
            </p:cNvPr>
            <p:cNvSpPr txBox="1"/>
            <p:nvPr/>
          </p:nvSpPr>
          <p:spPr>
            <a:xfrm>
              <a:off x="508654" y="746318"/>
              <a:ext cx="32991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chemeClr val="dk1"/>
                  </a:solidFill>
                  <a:latin typeface="Libre Baskerville" panose="020B0600000101010101" charset="0"/>
                  <a:ea typeface="Arial"/>
                  <a:cs typeface="Arial"/>
                  <a:sym typeface="Arial"/>
                </a:rPr>
                <a:t>1</a:t>
              </a:r>
              <a:endParaRPr sz="600" b="1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57;p7">
              <a:extLst>
                <a:ext uri="{FF2B5EF4-FFF2-40B4-BE49-F238E27FC236}">
                  <a16:creationId xmlns:a16="http://schemas.microsoft.com/office/drawing/2014/main" id="{6B2B32B0-BCEE-44F5-90B8-CD0F207406F2}"/>
                </a:ext>
              </a:extLst>
            </p:cNvPr>
            <p:cNvSpPr txBox="1"/>
            <p:nvPr/>
          </p:nvSpPr>
          <p:spPr>
            <a:xfrm>
              <a:off x="2396689" y="1190771"/>
              <a:ext cx="363828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Libre Baskerville" panose="020B0600000101010101" charset="0"/>
                  <a:ea typeface="Arial"/>
                  <a:cs typeface="Arial"/>
                  <a:sym typeface="Arial"/>
                </a:rPr>
                <a:t>2</a:t>
              </a:r>
              <a:endParaRPr sz="700" b="1" dirty="0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9" name="Google Shape;187;p5">
            <a:extLst>
              <a:ext uri="{FF2B5EF4-FFF2-40B4-BE49-F238E27FC236}">
                <a16:creationId xmlns:a16="http://schemas.microsoft.com/office/drawing/2014/main" id="{2426DA24-39B9-48D8-B968-4F25757CD3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632864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main page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메인페이지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17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05453-EF52-420E-B5AF-2D1A1F4D5F3E}"/>
              </a:ext>
            </a:extLst>
          </p:cNvPr>
          <p:cNvSpPr txBox="1"/>
          <p:nvPr/>
        </p:nvSpPr>
        <p:spPr>
          <a:xfrm>
            <a:off x="6002680" y="3497389"/>
            <a:ext cx="227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Section 5 </a:t>
            </a:r>
            <a:endParaRPr lang="en-US" altLang="ko-KR" dirty="0">
              <a:latin typeface="Libre Baskerville" panose="020B0600000101010101" charset="0"/>
            </a:endParaRPr>
          </a:p>
          <a:p>
            <a:endParaRPr lang="en-US" altLang="ko-KR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ABBEA-D7D0-491A-A936-69A7388B1768}"/>
              </a:ext>
            </a:extLst>
          </p:cNvPr>
          <p:cNvSpPr txBox="1"/>
          <p:nvPr/>
        </p:nvSpPr>
        <p:spPr>
          <a:xfrm>
            <a:off x="9211538" y="3483412"/>
            <a:ext cx="2158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2. </a:t>
            </a:r>
            <a:r>
              <a:rPr lang="en-US" altLang="ko-KR" sz="18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Mail-section</a:t>
            </a: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55694-9761-4720-8AFC-2E870E9B5150}"/>
              </a:ext>
            </a:extLst>
          </p:cNvPr>
          <p:cNvSpPr txBox="1"/>
          <p:nvPr/>
        </p:nvSpPr>
        <p:spPr>
          <a:xfrm>
            <a:off x="6062152" y="4024356"/>
            <a:ext cx="221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width:100% max-width 1344px, height: auto;</a:t>
            </a:r>
          </a:p>
          <a:p>
            <a:endParaRPr lang="en-US" altLang="ko-KR" sz="1200" u="none" strike="noStrike" cap="none" baseline="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endParaRPr lang="en-US" altLang="ko-KR" sz="1200" dirty="0">
              <a:latin typeface="Libre Baskerville" panose="020B060000010101010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806E6-957F-407E-8020-07A047D4B024}"/>
              </a:ext>
            </a:extLst>
          </p:cNvPr>
          <p:cNvSpPr txBox="1"/>
          <p:nvPr/>
        </p:nvSpPr>
        <p:spPr>
          <a:xfrm>
            <a:off x="8185212" y="4077861"/>
            <a:ext cx="3931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2-1 Mail-send : width:50% height: auto;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       2-1-1 title : width:50% height 50px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       2-1-2 </a:t>
            </a:r>
            <a:r>
              <a:rPr lang="en-US" altLang="ko-KR" sz="1200" u="none" strike="noStrike" cap="none" baseline="0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textarea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: width:100%; height:800px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2-1-3 </a:t>
            </a:r>
            <a:r>
              <a:rPr lang="en-US" altLang="ko-KR" sz="1200" u="none" strike="noStrike" cap="none" baseline="0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input:submit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: width:100% height: 50px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altLang="ko-KR" sz="1200" u="none" strike="noStrike" cap="none" baseline="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  2-2 Mail-receive width:50% height: 800pz;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        2-2-1 title :width: 50% height: 50px’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        2-2- 2 .received-message : width:100% ; height: auto;</a:t>
            </a:r>
          </a:p>
        </p:txBody>
      </p:sp>
      <p:sp>
        <p:nvSpPr>
          <p:cNvPr id="6" name="모서리가 둥근 직사각형 27">
            <a:extLst>
              <a:ext uri="{FF2B5EF4-FFF2-40B4-BE49-F238E27FC236}">
                <a16:creationId xmlns:a16="http://schemas.microsoft.com/office/drawing/2014/main" id="{FAB45294-37CB-43CE-9090-3CFB13AECDEA}"/>
              </a:ext>
            </a:extLst>
          </p:cNvPr>
          <p:cNvSpPr/>
          <p:nvPr/>
        </p:nvSpPr>
        <p:spPr>
          <a:xfrm rot="2719640">
            <a:off x="6520766" y="2518208"/>
            <a:ext cx="427014" cy="419800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7" name="모서리가 둥근 직사각형 27">
            <a:extLst>
              <a:ext uri="{FF2B5EF4-FFF2-40B4-BE49-F238E27FC236}">
                <a16:creationId xmlns:a16="http://schemas.microsoft.com/office/drawing/2014/main" id="{27C48707-6252-4BB8-9290-BFDEAF1DF8C4}"/>
              </a:ext>
            </a:extLst>
          </p:cNvPr>
          <p:cNvSpPr/>
          <p:nvPr/>
        </p:nvSpPr>
        <p:spPr>
          <a:xfrm rot="2719640">
            <a:off x="9429988" y="2518207"/>
            <a:ext cx="427014" cy="419800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FB358B-D6B9-4A10-9936-94739C4C6E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6" t="76340" r="-930" b="1830"/>
          <a:stretch/>
        </p:blipFill>
        <p:spPr>
          <a:xfrm>
            <a:off x="-27447" y="2374310"/>
            <a:ext cx="5480022" cy="3771040"/>
          </a:xfrm>
          <a:prstGeom prst="rect">
            <a:avLst/>
          </a:prstGeom>
        </p:spPr>
      </p:pic>
      <p:sp>
        <p:nvSpPr>
          <p:cNvPr id="9" name="Google Shape;267;p7">
            <a:extLst>
              <a:ext uri="{FF2B5EF4-FFF2-40B4-BE49-F238E27FC236}">
                <a16:creationId xmlns:a16="http://schemas.microsoft.com/office/drawing/2014/main" id="{13C0ABCF-834B-4BC4-992A-0EB69B6285AF}"/>
              </a:ext>
            </a:extLst>
          </p:cNvPr>
          <p:cNvSpPr/>
          <p:nvPr/>
        </p:nvSpPr>
        <p:spPr>
          <a:xfrm>
            <a:off x="945696" y="2374307"/>
            <a:ext cx="3801342" cy="3771041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Libre Baskerville" panose="020B0600000101010101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57;p7">
            <a:extLst>
              <a:ext uri="{FF2B5EF4-FFF2-40B4-BE49-F238E27FC236}">
                <a16:creationId xmlns:a16="http://schemas.microsoft.com/office/drawing/2014/main" id="{5C128AC9-9459-4DF5-A875-E78803A3C9CA}"/>
              </a:ext>
            </a:extLst>
          </p:cNvPr>
          <p:cNvSpPr txBox="1"/>
          <p:nvPr/>
        </p:nvSpPr>
        <p:spPr>
          <a:xfrm>
            <a:off x="527903" y="2266604"/>
            <a:ext cx="32991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Libre Baskerville" panose="020B0600000101010101" charset="0"/>
                <a:ea typeface="Arial"/>
                <a:cs typeface="Arial"/>
                <a:sym typeface="Arial"/>
              </a:rPr>
              <a:t>1</a:t>
            </a:r>
            <a:endParaRPr sz="600" b="1">
              <a:solidFill>
                <a:schemeClr val="dk1"/>
              </a:solidFill>
              <a:latin typeface="Libre Baskerville" panose="020B0600000101010101" charset="0"/>
              <a:ea typeface="Arial"/>
              <a:cs typeface="Arial"/>
              <a:sym typeface="Arial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F53B46-D75B-4487-88E2-C9E948D643A3}"/>
              </a:ext>
            </a:extLst>
          </p:cNvPr>
          <p:cNvSpPr/>
          <p:nvPr/>
        </p:nvSpPr>
        <p:spPr>
          <a:xfrm>
            <a:off x="945696" y="2374309"/>
            <a:ext cx="1903321" cy="3771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latin typeface="Libre Baskerville" panose="020B0600000101010101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2DAA97-1AE0-4F1B-BB48-04289083C8FB}"/>
              </a:ext>
            </a:extLst>
          </p:cNvPr>
          <p:cNvSpPr/>
          <p:nvPr/>
        </p:nvSpPr>
        <p:spPr>
          <a:xfrm>
            <a:off x="2828518" y="2372795"/>
            <a:ext cx="1903321" cy="3771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>
              <a:latin typeface="Libre Baskerville" panose="020B0600000101010101" charset="0"/>
            </a:endParaRPr>
          </a:p>
        </p:txBody>
      </p:sp>
      <p:sp>
        <p:nvSpPr>
          <p:cNvPr id="13" name="Google Shape;257;p7">
            <a:extLst>
              <a:ext uri="{FF2B5EF4-FFF2-40B4-BE49-F238E27FC236}">
                <a16:creationId xmlns:a16="http://schemas.microsoft.com/office/drawing/2014/main" id="{32CFD467-570C-4FA3-B778-D253A513B225}"/>
              </a:ext>
            </a:extLst>
          </p:cNvPr>
          <p:cNvSpPr txBox="1"/>
          <p:nvPr/>
        </p:nvSpPr>
        <p:spPr>
          <a:xfrm>
            <a:off x="3450262" y="2048933"/>
            <a:ext cx="329916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dk1"/>
                </a:solidFill>
                <a:latin typeface="Libre Baskerville" panose="020B0600000101010101" charset="0"/>
              </a:rPr>
              <a:t>2</a:t>
            </a:r>
            <a:endParaRPr sz="600" b="1" dirty="0">
              <a:solidFill>
                <a:schemeClr val="dk1"/>
              </a:solidFill>
              <a:latin typeface="Libre Baskerville" panose="020B0600000101010101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57;p7">
            <a:extLst>
              <a:ext uri="{FF2B5EF4-FFF2-40B4-BE49-F238E27FC236}">
                <a16:creationId xmlns:a16="http://schemas.microsoft.com/office/drawing/2014/main" id="{2DD8E98A-C3BC-403A-B7BA-E51433F7779C}"/>
              </a:ext>
            </a:extLst>
          </p:cNvPr>
          <p:cNvSpPr txBox="1"/>
          <p:nvPr/>
        </p:nvSpPr>
        <p:spPr>
          <a:xfrm>
            <a:off x="3018463" y="2444234"/>
            <a:ext cx="63269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dk1"/>
                </a:solidFill>
                <a:latin typeface="Libre Baskerville" panose="020B0600000101010101" charset="0"/>
              </a:rPr>
              <a:t>2-2</a:t>
            </a:r>
            <a:endParaRPr sz="600" b="1" dirty="0">
              <a:solidFill>
                <a:schemeClr val="dk1"/>
              </a:solidFill>
              <a:latin typeface="Libre Baskerville" panose="020B0600000101010101" charset="0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57;p7">
            <a:extLst>
              <a:ext uri="{FF2B5EF4-FFF2-40B4-BE49-F238E27FC236}">
                <a16:creationId xmlns:a16="http://schemas.microsoft.com/office/drawing/2014/main" id="{53A2CF50-747A-4154-B0F8-3EE65D4E8DBA}"/>
              </a:ext>
            </a:extLst>
          </p:cNvPr>
          <p:cNvSpPr txBox="1"/>
          <p:nvPr/>
        </p:nvSpPr>
        <p:spPr>
          <a:xfrm>
            <a:off x="1033058" y="2374306"/>
            <a:ext cx="58426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Libre Baskerville" panose="020B0600000101010101" charset="0"/>
              </a:rPr>
              <a:t>2-1</a:t>
            </a:r>
            <a:endParaRPr sz="600" b="1">
              <a:solidFill>
                <a:schemeClr val="dk1"/>
              </a:solidFill>
              <a:latin typeface="Libre Baskerville" panose="020B0600000101010101" charset="0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57;p7">
            <a:extLst>
              <a:ext uri="{FF2B5EF4-FFF2-40B4-BE49-F238E27FC236}">
                <a16:creationId xmlns:a16="http://schemas.microsoft.com/office/drawing/2014/main" id="{EF195F02-352B-4526-A5A8-FECCA96A4D23}"/>
              </a:ext>
            </a:extLst>
          </p:cNvPr>
          <p:cNvSpPr txBox="1"/>
          <p:nvPr/>
        </p:nvSpPr>
        <p:spPr>
          <a:xfrm>
            <a:off x="1968544" y="2551935"/>
            <a:ext cx="71776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dk1"/>
                </a:solidFill>
                <a:latin typeface="Libre Baskerville" panose="020B0600000101010101" charset="0"/>
              </a:rPr>
              <a:t>2-1-1</a:t>
            </a:r>
            <a:endParaRPr sz="600" b="1" dirty="0">
              <a:solidFill>
                <a:schemeClr val="dk1"/>
              </a:solidFill>
              <a:latin typeface="Libre Baskerville" panose="020B0600000101010101" charset="0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57;p7">
            <a:extLst>
              <a:ext uri="{FF2B5EF4-FFF2-40B4-BE49-F238E27FC236}">
                <a16:creationId xmlns:a16="http://schemas.microsoft.com/office/drawing/2014/main" id="{D6BC8D46-F39D-4440-B9AB-D8FF1AB9D0B7}"/>
              </a:ext>
            </a:extLst>
          </p:cNvPr>
          <p:cNvSpPr txBox="1"/>
          <p:nvPr/>
        </p:nvSpPr>
        <p:spPr>
          <a:xfrm>
            <a:off x="3851198" y="2589709"/>
            <a:ext cx="71776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Libre Baskerville" panose="020B0600000101010101" charset="0"/>
              </a:rPr>
              <a:t>2-2-1</a:t>
            </a:r>
            <a:endParaRPr sz="600" b="1">
              <a:solidFill>
                <a:schemeClr val="dk1"/>
              </a:solidFill>
              <a:latin typeface="Libre Baskerville" panose="020B0600000101010101" charset="0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57;p7">
            <a:extLst>
              <a:ext uri="{FF2B5EF4-FFF2-40B4-BE49-F238E27FC236}">
                <a16:creationId xmlns:a16="http://schemas.microsoft.com/office/drawing/2014/main" id="{41D3963F-F6A3-4FE9-9DA1-6563CBEB34CE}"/>
              </a:ext>
            </a:extLst>
          </p:cNvPr>
          <p:cNvSpPr txBox="1"/>
          <p:nvPr/>
        </p:nvSpPr>
        <p:spPr>
          <a:xfrm>
            <a:off x="1907175" y="4797884"/>
            <a:ext cx="71776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Libre Baskerville" panose="020B0600000101010101" charset="0"/>
              </a:rPr>
              <a:t>2-1-2</a:t>
            </a:r>
            <a:endParaRPr sz="600" b="1">
              <a:solidFill>
                <a:schemeClr val="dk1"/>
              </a:solidFill>
              <a:latin typeface="Libre Baskerville" panose="020B0600000101010101" charset="0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57;p7">
            <a:extLst>
              <a:ext uri="{FF2B5EF4-FFF2-40B4-BE49-F238E27FC236}">
                <a16:creationId xmlns:a16="http://schemas.microsoft.com/office/drawing/2014/main" id="{D27202BB-51CD-4F70-BFCD-F4498D0BFC6A}"/>
              </a:ext>
            </a:extLst>
          </p:cNvPr>
          <p:cNvSpPr txBox="1"/>
          <p:nvPr/>
        </p:nvSpPr>
        <p:spPr>
          <a:xfrm>
            <a:off x="1538431" y="5781146"/>
            <a:ext cx="71776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Libre Baskerville" panose="020B0600000101010101" charset="0"/>
              </a:rPr>
              <a:t>2-1-3</a:t>
            </a:r>
            <a:endParaRPr sz="600" b="1">
              <a:solidFill>
                <a:schemeClr val="dk1"/>
              </a:solidFill>
              <a:latin typeface="Libre Baskerville" panose="020B0600000101010101" charset="0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57;p7">
            <a:extLst>
              <a:ext uri="{FF2B5EF4-FFF2-40B4-BE49-F238E27FC236}">
                <a16:creationId xmlns:a16="http://schemas.microsoft.com/office/drawing/2014/main" id="{B831DAEB-CD2F-4193-B74D-54BC32326BA4}"/>
              </a:ext>
            </a:extLst>
          </p:cNvPr>
          <p:cNvSpPr txBox="1"/>
          <p:nvPr/>
        </p:nvSpPr>
        <p:spPr>
          <a:xfrm>
            <a:off x="3342449" y="5013287"/>
            <a:ext cx="717768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Libre Baskerville" panose="020B0600000101010101" charset="0"/>
              </a:rPr>
              <a:t>2-2-2</a:t>
            </a:r>
            <a:endParaRPr sz="600" b="1">
              <a:solidFill>
                <a:schemeClr val="dk1"/>
              </a:solidFill>
              <a:latin typeface="Libre Baskerville" panose="020B0600000101010101" charset="0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67;p7">
            <a:extLst>
              <a:ext uri="{FF2B5EF4-FFF2-40B4-BE49-F238E27FC236}">
                <a16:creationId xmlns:a16="http://schemas.microsoft.com/office/drawing/2014/main" id="{B558F9F8-F228-4A1C-96DA-56E315C8137D}"/>
              </a:ext>
            </a:extLst>
          </p:cNvPr>
          <p:cNvSpPr/>
          <p:nvPr/>
        </p:nvSpPr>
        <p:spPr>
          <a:xfrm>
            <a:off x="945696" y="2372795"/>
            <a:ext cx="3801342" cy="3802314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lt1"/>
              </a:solidFill>
              <a:latin typeface="Libre Baskerville" panose="020B0600000101010101" charset="0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" name="Google Shape;187;p5">
            <a:extLst>
              <a:ext uri="{FF2B5EF4-FFF2-40B4-BE49-F238E27FC236}">
                <a16:creationId xmlns:a16="http://schemas.microsoft.com/office/drawing/2014/main" id="{B30D4A0F-FEBC-478C-8577-EC921C07A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38469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main page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메인페이지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39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76125FD-D9CF-4A78-8BA5-15B609E520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t="96015" r="4854" b="-243"/>
          <a:stretch/>
        </p:blipFill>
        <p:spPr>
          <a:xfrm>
            <a:off x="1357277" y="2350691"/>
            <a:ext cx="9477445" cy="1255526"/>
          </a:xfrm>
          <a:prstGeom prst="rect">
            <a:avLst/>
          </a:prstGeom>
        </p:spPr>
      </p:pic>
      <p:sp>
        <p:nvSpPr>
          <p:cNvPr id="2" name="모서리가 둥근 직사각형 27">
            <a:extLst>
              <a:ext uri="{FF2B5EF4-FFF2-40B4-BE49-F238E27FC236}">
                <a16:creationId xmlns:a16="http://schemas.microsoft.com/office/drawing/2014/main" id="{C6E2F783-DE2E-455B-B095-953582E1A5E8}"/>
              </a:ext>
            </a:extLst>
          </p:cNvPr>
          <p:cNvSpPr/>
          <p:nvPr/>
        </p:nvSpPr>
        <p:spPr>
          <a:xfrm rot="2719640">
            <a:off x="4026942" y="3845147"/>
            <a:ext cx="427014" cy="420534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DA313-E11E-4020-8EAC-357D071613E3}"/>
              </a:ext>
            </a:extLst>
          </p:cNvPr>
          <p:cNvSpPr txBox="1"/>
          <p:nvPr/>
        </p:nvSpPr>
        <p:spPr>
          <a:xfrm>
            <a:off x="3534343" y="4702491"/>
            <a:ext cx="1430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u="none" strike="noStrike" cap="none" dirty="0">
                <a:latin typeface="Calibri"/>
                <a:ea typeface="Calibri"/>
                <a:cs typeface="Calibri"/>
                <a:sym typeface="Calibri"/>
              </a:rPr>
              <a:t>Footer</a:t>
            </a:r>
            <a:endParaRPr lang="en-US" altLang="ko-KR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82A3F-1AE7-472C-A60B-C7C7EC0605FF}"/>
              </a:ext>
            </a:extLst>
          </p:cNvPr>
          <p:cNvSpPr txBox="1"/>
          <p:nvPr/>
        </p:nvSpPr>
        <p:spPr>
          <a:xfrm>
            <a:off x="6534293" y="4668679"/>
            <a:ext cx="248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2. </a:t>
            </a:r>
            <a:r>
              <a:rPr lang="en-US" altLang="ko-KR" sz="18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Footer-con </a:t>
            </a:r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82ABB-349E-4C97-B2F8-1DB18F9D332D}"/>
              </a:ext>
            </a:extLst>
          </p:cNvPr>
          <p:cNvSpPr txBox="1"/>
          <p:nvPr/>
        </p:nvSpPr>
        <p:spPr>
          <a:xfrm>
            <a:off x="3482696" y="5139719"/>
            <a:ext cx="187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altLang="ko-KR" sz="1200" u="none" strike="noStrike" cap="none" dirty="0">
                <a:latin typeface="Calibri"/>
                <a:ea typeface="Calibri"/>
                <a:cs typeface="Calibri"/>
                <a:sym typeface="Calibri"/>
              </a:rPr>
              <a:t>width: 100%</a:t>
            </a:r>
            <a:r>
              <a:rPr lang="en-US" altLang="ko-KR" sz="12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u="none" strike="noStrike" cap="none" baseline="0" dirty="0" err="1">
                <a:latin typeface="Calibri"/>
                <a:ea typeface="Calibri"/>
                <a:cs typeface="Calibri"/>
                <a:sym typeface="Calibri"/>
              </a:rPr>
              <a:t>height:auto</a:t>
            </a:r>
            <a:r>
              <a:rPr lang="en-US" altLang="ko-KR" sz="12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60EA5-BB1F-4E11-947C-0D9C8841DCC0}"/>
              </a:ext>
            </a:extLst>
          </p:cNvPr>
          <p:cNvSpPr txBox="1"/>
          <p:nvPr/>
        </p:nvSpPr>
        <p:spPr>
          <a:xfrm>
            <a:off x="6534293" y="5042258"/>
            <a:ext cx="43727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altLang="ko-KR" sz="11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: max-width 1200px;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1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         2-1 Con-left : width: 50%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1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         2-2  Con-</a:t>
            </a:r>
            <a:r>
              <a:rPr lang="en-US" altLang="ko-KR" sz="1100" u="none" strike="noStrike" cap="none" baseline="0" dirty="0" err="1">
                <a:latin typeface="Calibri"/>
                <a:ea typeface="Calibri"/>
                <a:cs typeface="Calibri"/>
                <a:sym typeface="Calibri"/>
              </a:rPr>
              <a:t>righ</a:t>
            </a:r>
            <a:r>
              <a:rPr lang="ko-KR" altLang="en-US" sz="1100" u="none" strike="noStrike" cap="none" baseline="0" dirty="0" err="1">
                <a:latin typeface="Calibri"/>
                <a:ea typeface="Calibri"/>
                <a:cs typeface="Calibri"/>
                <a:sym typeface="Calibri"/>
              </a:rPr>
              <a:t>ㅅ</a:t>
            </a:r>
            <a:r>
              <a:rPr lang="en-US" altLang="ko-KR" sz="11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 : width: 50%, </a:t>
            </a:r>
            <a:r>
              <a:rPr lang="en-US" altLang="ko-KR" sz="1100" u="none" strike="noStrike" cap="none" baseline="0" dirty="0" err="1">
                <a:latin typeface="Calibri"/>
                <a:ea typeface="Calibri"/>
                <a:cs typeface="Calibri"/>
                <a:sym typeface="Calibri"/>
              </a:rPr>
              <a:t>display:flex</a:t>
            </a:r>
            <a:endParaRPr lang="en-US" altLang="ko-KR" sz="1100" u="none" strike="noStrike" cap="none" baseline="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100" dirty="0">
                <a:latin typeface="Calibri"/>
                <a:ea typeface="Calibri"/>
                <a:cs typeface="Calibri"/>
                <a:sym typeface="Calibri"/>
              </a:rPr>
              <a:t>	ul&gt;li*4 50px * 50px (</a:t>
            </a:r>
            <a:r>
              <a:rPr lang="ko-KR" altLang="en-US" sz="1100" dirty="0">
                <a:latin typeface="Calibri"/>
                <a:ea typeface="Calibri"/>
                <a:cs typeface="Calibri"/>
                <a:sym typeface="Calibri"/>
              </a:rPr>
              <a:t>반응형 이미지</a:t>
            </a:r>
            <a:r>
              <a:rPr lang="en-US" altLang="ko-KR" sz="1100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altLang="ko-KR" sz="11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ko-KR" sz="110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endParaRPr lang="en-US" altLang="ko-KR" sz="1100" dirty="0">
              <a:latin typeface="Libre Baskerville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C9530-F1E3-4B82-BD05-C40B1C93E15C}"/>
              </a:ext>
            </a:extLst>
          </p:cNvPr>
          <p:cNvSpPr txBox="1"/>
          <p:nvPr/>
        </p:nvSpPr>
        <p:spPr>
          <a:xfrm>
            <a:off x="3940813" y="5740516"/>
            <a:ext cx="437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u="none" strike="noStrike" cap="none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u="none" strike="noStrike" cap="none" dirty="0">
                <a:latin typeface="Calibri"/>
                <a:ea typeface="Calibri"/>
                <a:cs typeface="Calibri"/>
                <a:sym typeface="Calibri"/>
              </a:rPr>
              <a:t>SNS</a:t>
            </a:r>
            <a:r>
              <a:rPr lang="en-US" altLang="ko-KR" sz="12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링크 사진도 반응형으로 제작해 화면 크기에 따라 이미지 크기가 변경될 수 있도록 제작</a:t>
            </a:r>
            <a:r>
              <a:rPr lang="en-US" altLang="ko-KR" sz="12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Validator </a:t>
            </a:r>
            <a:r>
              <a:rPr lang="ko-KR" altLang="en-US" sz="12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이미지 삽입</a:t>
            </a:r>
            <a:r>
              <a:rPr lang="en-US" altLang="ko-KR" sz="12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8" name="모서리가 둥근 직사각형 27">
            <a:extLst>
              <a:ext uri="{FF2B5EF4-FFF2-40B4-BE49-F238E27FC236}">
                <a16:creationId xmlns:a16="http://schemas.microsoft.com/office/drawing/2014/main" id="{8679F57C-A6B7-4646-808C-565B215BE535}"/>
              </a:ext>
            </a:extLst>
          </p:cNvPr>
          <p:cNvSpPr/>
          <p:nvPr/>
        </p:nvSpPr>
        <p:spPr>
          <a:xfrm rot="2719640">
            <a:off x="7212616" y="3828981"/>
            <a:ext cx="427014" cy="420534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10" name="Google Shape;267;p7">
            <a:extLst>
              <a:ext uri="{FF2B5EF4-FFF2-40B4-BE49-F238E27FC236}">
                <a16:creationId xmlns:a16="http://schemas.microsoft.com/office/drawing/2014/main" id="{99060E7E-FE31-4B61-B670-67F285D7E555}"/>
              </a:ext>
            </a:extLst>
          </p:cNvPr>
          <p:cNvSpPr/>
          <p:nvPr/>
        </p:nvSpPr>
        <p:spPr>
          <a:xfrm>
            <a:off x="1357277" y="2495274"/>
            <a:ext cx="9477445" cy="898913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57;p7">
            <a:extLst>
              <a:ext uri="{FF2B5EF4-FFF2-40B4-BE49-F238E27FC236}">
                <a16:creationId xmlns:a16="http://schemas.microsoft.com/office/drawing/2014/main" id="{51C90E4D-61A8-41DD-B382-60D61C60DBF0}"/>
              </a:ext>
            </a:extLst>
          </p:cNvPr>
          <p:cNvSpPr txBox="1"/>
          <p:nvPr/>
        </p:nvSpPr>
        <p:spPr>
          <a:xfrm>
            <a:off x="877361" y="1730485"/>
            <a:ext cx="4799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57;p7">
            <a:extLst>
              <a:ext uri="{FF2B5EF4-FFF2-40B4-BE49-F238E27FC236}">
                <a16:creationId xmlns:a16="http://schemas.microsoft.com/office/drawing/2014/main" id="{F7EA369C-1B52-47E1-BF6C-E71870095B27}"/>
              </a:ext>
            </a:extLst>
          </p:cNvPr>
          <p:cNvSpPr txBox="1"/>
          <p:nvPr/>
        </p:nvSpPr>
        <p:spPr>
          <a:xfrm>
            <a:off x="3126706" y="1857078"/>
            <a:ext cx="4799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2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92;p11">
            <a:extLst>
              <a:ext uri="{FF2B5EF4-FFF2-40B4-BE49-F238E27FC236}">
                <a16:creationId xmlns:a16="http://schemas.microsoft.com/office/drawing/2014/main" id="{EA4D6A82-39A1-4E4B-BF65-1D6A654F86EC}"/>
              </a:ext>
            </a:extLst>
          </p:cNvPr>
          <p:cNvSpPr/>
          <p:nvPr/>
        </p:nvSpPr>
        <p:spPr>
          <a:xfrm rot="10800000" flipH="1">
            <a:off x="1514505" y="2520018"/>
            <a:ext cx="3120375" cy="643617"/>
          </a:xfrm>
          <a:prstGeom prst="rect">
            <a:avLst/>
          </a:prstGeom>
          <a:noFill/>
          <a:ln w="381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392;p11">
            <a:extLst>
              <a:ext uri="{FF2B5EF4-FFF2-40B4-BE49-F238E27FC236}">
                <a16:creationId xmlns:a16="http://schemas.microsoft.com/office/drawing/2014/main" id="{A748DB92-8EEB-416A-8C50-815BAB76F108}"/>
              </a:ext>
            </a:extLst>
          </p:cNvPr>
          <p:cNvSpPr/>
          <p:nvPr/>
        </p:nvSpPr>
        <p:spPr>
          <a:xfrm rot="10800000" flipH="1">
            <a:off x="7573310" y="2628643"/>
            <a:ext cx="2446139" cy="643617"/>
          </a:xfrm>
          <a:prstGeom prst="rect">
            <a:avLst/>
          </a:prstGeom>
          <a:noFill/>
          <a:ln w="381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57;p7">
            <a:extLst>
              <a:ext uri="{FF2B5EF4-FFF2-40B4-BE49-F238E27FC236}">
                <a16:creationId xmlns:a16="http://schemas.microsoft.com/office/drawing/2014/main" id="{AAEBC4EA-7520-4EDE-A434-5411E4C7E38A}"/>
              </a:ext>
            </a:extLst>
          </p:cNvPr>
          <p:cNvSpPr txBox="1"/>
          <p:nvPr/>
        </p:nvSpPr>
        <p:spPr>
          <a:xfrm>
            <a:off x="2370038" y="3862613"/>
            <a:ext cx="8445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2-1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57;p7">
            <a:extLst>
              <a:ext uri="{FF2B5EF4-FFF2-40B4-BE49-F238E27FC236}">
                <a16:creationId xmlns:a16="http://schemas.microsoft.com/office/drawing/2014/main" id="{FF5C9A4E-EA89-4D55-A023-CFDFAE118B3A}"/>
              </a:ext>
            </a:extLst>
          </p:cNvPr>
          <p:cNvSpPr txBox="1"/>
          <p:nvPr/>
        </p:nvSpPr>
        <p:spPr>
          <a:xfrm>
            <a:off x="9178205" y="3683999"/>
            <a:ext cx="8445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2-2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" name="Google Shape;187;p5">
            <a:extLst>
              <a:ext uri="{FF2B5EF4-FFF2-40B4-BE49-F238E27FC236}">
                <a16:creationId xmlns:a16="http://schemas.microsoft.com/office/drawing/2014/main" id="{5F6411F1-EFA4-4E10-8958-455C8455E3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500782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main page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메인페이지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- footer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81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920879" y="2579239"/>
            <a:ext cx="1461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altLang="ko-KR" sz="18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Login</a:t>
            </a:r>
          </a:p>
          <a:p>
            <a:endParaRPr lang="en-US" altLang="ko-KR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71520" y="3045387"/>
            <a:ext cx="5496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max-width: 600px;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1-1 login-title : width: 100%. Text-align : center height: 80px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altLang="ko-KR" sz="1200" u="none" strike="noStrike" cap="none" baseline="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1-2 </a:t>
            </a:r>
            <a:r>
              <a:rPr lang="en-US" altLang="ko-KR" sz="1200" u="none" strike="noStrike" cap="none" baseline="0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joinForm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width:100% </a:t>
            </a:r>
            <a:r>
              <a:rPr lang="en-US" altLang="ko-KR" sz="1200" u="none" strike="noStrike" cap="none" baseline="0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height:auto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   (Button width: 80% height 40px)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altLang="ko-KR" sz="1200" u="none" strike="noStrike" cap="none" baseline="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1-3 </a:t>
            </a:r>
            <a:r>
              <a:rPr lang="en-US" altLang="ko-KR" sz="1200" u="none" strike="noStrike" cap="none" baseline="0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snsLogin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width:200px height:50px flex </a:t>
            </a:r>
            <a:endParaRPr lang="en-US" altLang="ko-KR" sz="1200" u="none" strike="noStrike" cap="none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endParaRPr lang="en-US" altLang="ko-KR" sz="1200" u="none" strike="noStrike" cap="none" baseline="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endParaRPr lang="en-US" altLang="ko-KR" sz="1200" dirty="0">
              <a:latin typeface="Libre Baskerville" panose="020B0600000101010101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33450" y="4977815"/>
            <a:ext cx="603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로그인 </a:t>
            </a:r>
            <a:r>
              <a:rPr lang="ko-KR" altLang="en-US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서버로 로그인 정보 전송</a:t>
            </a:r>
            <a:endParaRPr lang="en-US" altLang="ko-KR"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en-US" altLang="ko-KR" sz="12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baseline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2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회원가입 페이지로 이동</a:t>
            </a:r>
            <a:endParaRPr lang="en-US" altLang="ko-KR" sz="1200" b="0" i="0" u="none" strike="noStrike" cap="none" baseline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아이디 </a:t>
            </a:r>
            <a:r>
              <a:rPr lang="en-US" altLang="ko-KR" sz="12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altLang="en-US" sz="12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비밀번호 찾기 팝업</a:t>
            </a:r>
            <a:endParaRPr lang="en-US" altLang="ko-KR" sz="1200" b="0" i="0" u="none" strike="noStrike" cap="none" baseline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u="none" strike="noStrike" cap="none" baseline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SNS</a:t>
            </a:r>
            <a:r>
              <a:rPr lang="ko-KR" altLang="en-US" sz="12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로그인 </a:t>
            </a:r>
            <a:r>
              <a:rPr lang="ko-KR" altLang="en-US" sz="1200" b="0" i="0" u="none" strike="noStrike" cap="none" baseline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2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해당 </a:t>
            </a:r>
            <a:r>
              <a:rPr lang="en-US" altLang="ko-KR" sz="12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SNS </a:t>
            </a:r>
            <a:r>
              <a:rPr lang="ko-KR" altLang="en-US" sz="12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로그인 창 출력</a:t>
            </a:r>
            <a:endParaRPr lang="en-US" altLang="ko-KR" sz="1200" b="0" i="0" u="none" strike="noStrike" cap="none" baseline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1200" dirty="0">
                <a:latin typeface="Libre Baskerville" panose="020B0600000101010101" charset="0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C4D881-3DD7-47A1-8E1A-F840E0D003CC}"/>
              </a:ext>
            </a:extLst>
          </p:cNvPr>
          <p:cNvGrpSpPr/>
          <p:nvPr/>
        </p:nvGrpSpPr>
        <p:grpSpPr>
          <a:xfrm>
            <a:off x="1632030" y="2157534"/>
            <a:ext cx="3371658" cy="4215445"/>
            <a:chOff x="423906" y="647068"/>
            <a:chExt cx="4579782" cy="572591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B05836C-2795-4CC0-9686-F8856E8C9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4" t="-1481" r="14270" b="1"/>
            <a:stretch/>
          </p:blipFill>
          <p:spPr>
            <a:xfrm>
              <a:off x="423906" y="647068"/>
              <a:ext cx="4579782" cy="5725912"/>
            </a:xfrm>
            <a:prstGeom prst="rect">
              <a:avLst/>
            </a:prstGeom>
          </p:spPr>
        </p:pic>
        <p:sp>
          <p:nvSpPr>
            <p:cNvPr id="22" name="Google Shape;387;p11">
              <a:extLst>
                <a:ext uri="{FF2B5EF4-FFF2-40B4-BE49-F238E27FC236}">
                  <a16:creationId xmlns:a16="http://schemas.microsoft.com/office/drawing/2014/main" id="{0D96624F-4C53-427D-857E-B04C173753CB}"/>
                </a:ext>
              </a:extLst>
            </p:cNvPr>
            <p:cNvSpPr/>
            <p:nvPr/>
          </p:nvSpPr>
          <p:spPr>
            <a:xfrm>
              <a:off x="1652171" y="1793225"/>
              <a:ext cx="2111455" cy="3414427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88;p11">
              <a:extLst>
                <a:ext uri="{FF2B5EF4-FFF2-40B4-BE49-F238E27FC236}">
                  <a16:creationId xmlns:a16="http://schemas.microsoft.com/office/drawing/2014/main" id="{08FA7AB9-0F23-44FF-B58F-2EA1685A8F9C}"/>
                </a:ext>
              </a:extLst>
            </p:cNvPr>
            <p:cNvSpPr txBox="1"/>
            <p:nvPr/>
          </p:nvSpPr>
          <p:spPr>
            <a:xfrm>
              <a:off x="1204250" y="1545539"/>
              <a:ext cx="4799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</a:rPr>
                <a:t>1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91;p11">
              <a:extLst>
                <a:ext uri="{FF2B5EF4-FFF2-40B4-BE49-F238E27FC236}">
                  <a16:creationId xmlns:a16="http://schemas.microsoft.com/office/drawing/2014/main" id="{FDD8007C-46BC-41AF-8356-01071038B5AA}"/>
                </a:ext>
              </a:extLst>
            </p:cNvPr>
            <p:cNvSpPr/>
            <p:nvPr/>
          </p:nvSpPr>
          <p:spPr>
            <a:xfrm>
              <a:off x="1652172" y="4363103"/>
              <a:ext cx="2111454" cy="805752"/>
            </a:xfrm>
            <a:prstGeom prst="rect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92;p11">
              <a:extLst>
                <a:ext uri="{FF2B5EF4-FFF2-40B4-BE49-F238E27FC236}">
                  <a16:creationId xmlns:a16="http://schemas.microsoft.com/office/drawing/2014/main" id="{FF663402-01E0-47C8-A74F-C03EA828CEDE}"/>
                </a:ext>
              </a:extLst>
            </p:cNvPr>
            <p:cNvSpPr/>
            <p:nvPr/>
          </p:nvSpPr>
          <p:spPr>
            <a:xfrm rot="10800000" flipH="1">
              <a:off x="2257601" y="4477905"/>
              <a:ext cx="949910" cy="643617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93;p11">
              <a:extLst>
                <a:ext uri="{FF2B5EF4-FFF2-40B4-BE49-F238E27FC236}">
                  <a16:creationId xmlns:a16="http://schemas.microsoft.com/office/drawing/2014/main" id="{436BC10B-3E53-4A19-B73C-1C9E41027D27}"/>
                </a:ext>
              </a:extLst>
            </p:cNvPr>
            <p:cNvSpPr txBox="1"/>
            <p:nvPr/>
          </p:nvSpPr>
          <p:spPr>
            <a:xfrm>
              <a:off x="1967341" y="1904484"/>
              <a:ext cx="7037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1-1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95;p11">
              <a:extLst>
                <a:ext uri="{FF2B5EF4-FFF2-40B4-BE49-F238E27FC236}">
                  <a16:creationId xmlns:a16="http://schemas.microsoft.com/office/drawing/2014/main" id="{0B231FD1-27D7-47EB-9B54-8F772C910261}"/>
                </a:ext>
              </a:extLst>
            </p:cNvPr>
            <p:cNvSpPr txBox="1"/>
            <p:nvPr/>
          </p:nvSpPr>
          <p:spPr>
            <a:xfrm>
              <a:off x="1723868" y="4606798"/>
              <a:ext cx="7037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1-3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96;p11">
              <a:extLst>
                <a:ext uri="{FF2B5EF4-FFF2-40B4-BE49-F238E27FC236}">
                  <a16:creationId xmlns:a16="http://schemas.microsoft.com/office/drawing/2014/main" id="{A4C5A218-5B68-4B7F-B5FD-45BC8BBF8DAA}"/>
                </a:ext>
              </a:extLst>
            </p:cNvPr>
            <p:cNvSpPr/>
            <p:nvPr/>
          </p:nvSpPr>
          <p:spPr>
            <a:xfrm>
              <a:off x="1771921" y="2520334"/>
              <a:ext cx="1884655" cy="1568819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98;p11">
              <a:extLst>
                <a:ext uri="{FF2B5EF4-FFF2-40B4-BE49-F238E27FC236}">
                  <a16:creationId xmlns:a16="http://schemas.microsoft.com/office/drawing/2014/main" id="{30617E7D-370C-4162-982A-6D347F92257D}"/>
                </a:ext>
              </a:extLst>
            </p:cNvPr>
            <p:cNvSpPr txBox="1"/>
            <p:nvPr/>
          </p:nvSpPr>
          <p:spPr>
            <a:xfrm>
              <a:off x="2519556" y="2637332"/>
              <a:ext cx="9512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1-2</a:t>
              </a:r>
              <a:endParaRPr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401;p11">
              <a:extLst>
                <a:ext uri="{FF2B5EF4-FFF2-40B4-BE49-F238E27FC236}">
                  <a16:creationId xmlns:a16="http://schemas.microsoft.com/office/drawing/2014/main" id="{3D941E5B-87F3-4ACB-B6F5-359A26BD2E64}"/>
                </a:ext>
              </a:extLst>
            </p:cNvPr>
            <p:cNvSpPr txBox="1"/>
            <p:nvPr/>
          </p:nvSpPr>
          <p:spPr>
            <a:xfrm>
              <a:off x="2894663" y="3526371"/>
              <a:ext cx="88304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1-2-2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" name="Google Shape;404;p11">
              <a:extLst>
                <a:ext uri="{FF2B5EF4-FFF2-40B4-BE49-F238E27FC236}">
                  <a16:creationId xmlns:a16="http://schemas.microsoft.com/office/drawing/2014/main" id="{C1C9D6E9-4085-4D3A-BAC6-23214424D584}"/>
                </a:ext>
              </a:extLst>
            </p:cNvPr>
            <p:cNvCxnSpPr>
              <a:cxnSpLocks/>
            </p:cNvCxnSpPr>
            <p:nvPr/>
          </p:nvCxnSpPr>
          <p:spPr>
            <a:xfrm>
              <a:off x="4135941" y="4799714"/>
              <a:ext cx="867747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aphicFrame>
        <p:nvGraphicFramePr>
          <p:cNvPr id="19" name="Google Shape;187;p5">
            <a:extLst>
              <a:ext uri="{FF2B5EF4-FFF2-40B4-BE49-F238E27FC236}">
                <a16:creationId xmlns:a16="http://schemas.microsoft.com/office/drawing/2014/main" id="{FE1A6D1D-B31B-4408-8356-D0AAA9785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852290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</a:t>
                      </a:r>
                      <a:r>
                        <a:rPr lang="en-US" sz="1600" u="none" strike="noStrike" cap="none" dirty="0" err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LoginPage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로그인 페이지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470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920879" y="3091955"/>
            <a:ext cx="1461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altLang="ko-KR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Join</a:t>
            </a:r>
            <a:endParaRPr lang="en-US" altLang="ko-KR" sz="1800" u="none" strike="noStrike" cap="none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endParaRPr lang="en-US" altLang="ko-KR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71520" y="3801112"/>
            <a:ext cx="5496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Max-width 600px; height: auto;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1-1 Title : width:100% text-align : center height: 80px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1-2 </a:t>
            </a:r>
            <a:r>
              <a:rPr lang="en-US" altLang="ko-KR" sz="1200" u="none" strike="noStrike" cap="none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joinForm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: TABLE (9 * 3) </a:t>
            </a:r>
            <a:r>
              <a:rPr lang="ko-KR" altLang="en-US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배치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   label width: span 1, input width: span 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   text-area : span 4 (text-align center)</a:t>
            </a:r>
            <a:endParaRPr lang="en-US" altLang="ko-KR" sz="1200" u="none" strike="noStrike" cap="none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endParaRPr lang="en-US" altLang="ko-KR" sz="1200" u="none" strike="noStrike" cap="none" baseline="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endParaRPr lang="en-US" altLang="ko-KR" sz="1200" dirty="0">
              <a:latin typeface="Libre Baskerville" panose="020B0600000101010101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00204" y="5207652"/>
            <a:ext cx="603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각 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input </a:t>
            </a:r>
            <a:r>
              <a:rPr lang="ko-KR" altLang="en-US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요소가 서버에 전송될 수 있도록 제작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아이디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비밀번호 확인 기능 </a:t>
            </a:r>
            <a:r>
              <a:rPr lang="en-US" altLang="ko-KR" sz="1200" dirty="0">
                <a:latin typeface="Libre Baskerville" panose="020B0600000101010101" charset="0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Libre Baskerville" panose="020B0600000101010101" charset="0"/>
              </a:rPr>
              <a:t>비밀번호 유효성 검사 및 공란 유효성 검사 실시</a:t>
            </a:r>
            <a:endParaRPr lang="en-US" altLang="ko-KR" sz="1200" dirty="0">
              <a:latin typeface="Libre Baskerville" panose="020B0600000101010101" charset="0"/>
            </a:endParaRPr>
          </a:p>
        </p:txBody>
      </p:sp>
      <p:sp>
        <p:nvSpPr>
          <p:cNvPr id="67" name="모서리가 둥근 직사각형 27">
            <a:extLst>
              <a:ext uri="{FF2B5EF4-FFF2-40B4-BE49-F238E27FC236}">
                <a16:creationId xmlns:a16="http://schemas.microsoft.com/office/drawing/2014/main" id="{0AD07DD9-42D8-4A49-A599-551E88779FD1}"/>
              </a:ext>
            </a:extLst>
          </p:cNvPr>
          <p:cNvSpPr/>
          <p:nvPr/>
        </p:nvSpPr>
        <p:spPr>
          <a:xfrm rot="2719640">
            <a:off x="8437948" y="2527476"/>
            <a:ext cx="427014" cy="419800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37B8B9-DD34-4173-B6BE-06A0C04ECA07}"/>
              </a:ext>
            </a:extLst>
          </p:cNvPr>
          <p:cNvGrpSpPr/>
          <p:nvPr/>
        </p:nvGrpSpPr>
        <p:grpSpPr>
          <a:xfrm>
            <a:off x="1738391" y="2273816"/>
            <a:ext cx="3351500" cy="4100607"/>
            <a:chOff x="511029" y="253900"/>
            <a:chExt cx="5190132" cy="635019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FC8245D-83D2-4D30-B5E4-C6F324320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2" t="-556" r="14565" b="1"/>
            <a:stretch/>
          </p:blipFill>
          <p:spPr>
            <a:xfrm>
              <a:off x="511029" y="253900"/>
              <a:ext cx="5190132" cy="6350199"/>
            </a:xfrm>
            <a:prstGeom prst="rect">
              <a:avLst/>
            </a:prstGeom>
          </p:spPr>
        </p:pic>
        <p:sp>
          <p:nvSpPr>
            <p:cNvPr id="18" name="Google Shape;419;p12">
              <a:extLst>
                <a:ext uri="{FF2B5EF4-FFF2-40B4-BE49-F238E27FC236}">
                  <a16:creationId xmlns:a16="http://schemas.microsoft.com/office/drawing/2014/main" id="{9D2A3165-115E-4871-B19D-909D51BFFACA}"/>
                </a:ext>
              </a:extLst>
            </p:cNvPr>
            <p:cNvSpPr/>
            <p:nvPr/>
          </p:nvSpPr>
          <p:spPr>
            <a:xfrm>
              <a:off x="1842977" y="1795163"/>
              <a:ext cx="2466146" cy="3760812"/>
            </a:xfrm>
            <a:prstGeom prst="rect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19;p12">
              <a:extLst>
                <a:ext uri="{FF2B5EF4-FFF2-40B4-BE49-F238E27FC236}">
                  <a16:creationId xmlns:a16="http://schemas.microsoft.com/office/drawing/2014/main" id="{108DC164-7683-4986-8C49-55515DA87468}"/>
                </a:ext>
              </a:extLst>
            </p:cNvPr>
            <p:cNvSpPr/>
            <p:nvPr/>
          </p:nvSpPr>
          <p:spPr>
            <a:xfrm>
              <a:off x="1842977" y="2103575"/>
              <a:ext cx="2466146" cy="320040"/>
            </a:xfrm>
            <a:prstGeom prst="rect">
              <a:avLst/>
            </a:prstGeom>
            <a:noFill/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19;p12">
              <a:extLst>
                <a:ext uri="{FF2B5EF4-FFF2-40B4-BE49-F238E27FC236}">
                  <a16:creationId xmlns:a16="http://schemas.microsoft.com/office/drawing/2014/main" id="{39E507EA-94AB-4EA3-85D0-FCBBF7507AB7}"/>
                </a:ext>
              </a:extLst>
            </p:cNvPr>
            <p:cNvSpPr/>
            <p:nvPr/>
          </p:nvSpPr>
          <p:spPr>
            <a:xfrm>
              <a:off x="1842977" y="2450285"/>
              <a:ext cx="2466146" cy="3105689"/>
            </a:xfrm>
            <a:prstGeom prst="rect">
              <a:avLst/>
            </a:prstGeom>
            <a:noFill/>
            <a:ln>
              <a:solidFill>
                <a:srgbClr val="002060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88;p11">
              <a:extLst>
                <a:ext uri="{FF2B5EF4-FFF2-40B4-BE49-F238E27FC236}">
                  <a16:creationId xmlns:a16="http://schemas.microsoft.com/office/drawing/2014/main" id="{E7DFFF02-955E-4A81-8E2A-9AD205535382}"/>
                </a:ext>
              </a:extLst>
            </p:cNvPr>
            <p:cNvSpPr txBox="1"/>
            <p:nvPr/>
          </p:nvSpPr>
          <p:spPr>
            <a:xfrm>
              <a:off x="1264018" y="1689892"/>
              <a:ext cx="4799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</a:rPr>
                <a:t>1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93;p11">
              <a:extLst>
                <a:ext uri="{FF2B5EF4-FFF2-40B4-BE49-F238E27FC236}">
                  <a16:creationId xmlns:a16="http://schemas.microsoft.com/office/drawing/2014/main" id="{B5E367A8-9897-4C7B-9732-D0B5D6C969F6}"/>
                </a:ext>
              </a:extLst>
            </p:cNvPr>
            <p:cNvSpPr txBox="1"/>
            <p:nvPr/>
          </p:nvSpPr>
          <p:spPr>
            <a:xfrm>
              <a:off x="3426241" y="2067618"/>
              <a:ext cx="7037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1-1</a:t>
              </a: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98;p11">
              <a:extLst>
                <a:ext uri="{FF2B5EF4-FFF2-40B4-BE49-F238E27FC236}">
                  <a16:creationId xmlns:a16="http://schemas.microsoft.com/office/drawing/2014/main" id="{63FFF941-A547-41D9-BCF5-3FEF97B265DC}"/>
                </a:ext>
              </a:extLst>
            </p:cNvPr>
            <p:cNvSpPr txBox="1"/>
            <p:nvPr/>
          </p:nvSpPr>
          <p:spPr>
            <a:xfrm>
              <a:off x="2825792" y="5207652"/>
              <a:ext cx="9512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1-2</a:t>
              </a:r>
              <a:endParaRPr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5" name="Google Shape;187;p5">
            <a:extLst>
              <a:ext uri="{FF2B5EF4-FFF2-40B4-BE49-F238E27FC236}">
                <a16:creationId xmlns:a16="http://schemas.microsoft.com/office/drawing/2014/main" id="{B530D15F-5FB4-4370-BA03-839E8E0B7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387243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Join Page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회원가입 페이지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61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7DB47-B945-47DF-882C-373EAB7501B3}"/>
              </a:ext>
            </a:extLst>
          </p:cNvPr>
          <p:cNvSpPr txBox="1"/>
          <p:nvPr/>
        </p:nvSpPr>
        <p:spPr>
          <a:xfrm>
            <a:off x="2315259" y="5208587"/>
            <a:ext cx="1667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altLang="ko-KR" sz="1200" dirty="0">
                <a:latin typeface="Libre Baskerville" panose="020B0600000101010101" charset="0"/>
                <a:cs typeface="Calibri"/>
                <a:sym typeface="Calibri"/>
              </a:rPr>
              <a:t>Profile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dirty="0">
                <a:latin typeface="Libre Baskerville" panose="020B0600000101010101" charset="0"/>
                <a:cs typeface="Calibri"/>
                <a:sym typeface="Calibri"/>
              </a:rPr>
              <a:t> 1-1 LOGO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dirty="0">
                <a:latin typeface="Libre Baskerville" panose="020B0600000101010101" charset="0"/>
                <a:cs typeface="Calibri"/>
                <a:sym typeface="Calibri"/>
              </a:rPr>
              <a:t> 1-2 Title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dirty="0">
                <a:latin typeface="Libre Baskerville" panose="020B0600000101010101" charset="0"/>
                <a:cs typeface="Calibri"/>
                <a:sym typeface="Calibri"/>
              </a:rPr>
              <a:t> 1-3 hide Menu</a:t>
            </a:r>
            <a:endParaRPr lang="en-US" altLang="ko-KR" sz="1200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B6AB6-4FAF-4A9E-A3B2-E679F5C89831}"/>
              </a:ext>
            </a:extLst>
          </p:cNvPr>
          <p:cNvSpPr txBox="1"/>
          <p:nvPr/>
        </p:nvSpPr>
        <p:spPr>
          <a:xfrm>
            <a:off x="3761799" y="5208586"/>
            <a:ext cx="4583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 profile 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100% * 100vh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1-1 150 * 100px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1-2 position absolute top left 50%, transform 50% 50%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1-3 hide Menu 10vw 100vh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	</a:t>
            </a:r>
            <a:r>
              <a:rPr lang="en-US" altLang="ko-KR" sz="1200" dirty="0">
                <a:latin typeface="Libre Baskerville" panose="020B0600000101010101" charset="0"/>
              </a:rPr>
              <a:t>(position absolute Right -100%)</a:t>
            </a:r>
          </a:p>
          <a:p>
            <a:pPr lvl="1">
              <a:buClr>
                <a:schemeClr val="dk1"/>
              </a:buClr>
              <a:buSzPts val="1100"/>
            </a:pPr>
            <a:endParaRPr lang="en-US" altLang="ko-KR" sz="1200" u="none" strike="noStrike" cap="none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endParaRPr lang="en-US" altLang="ko-KR" sz="1200" u="none" strike="noStrike" cap="none" baseline="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endParaRPr lang="en-US" altLang="ko-KR" sz="1200" dirty="0">
              <a:latin typeface="Libre Baskerville" panose="020B0600000101010101" charset="0"/>
            </a:endParaRPr>
          </a:p>
        </p:txBody>
      </p:sp>
      <p:sp>
        <p:nvSpPr>
          <p:cNvPr id="6" name="모서리가 둥근 직사각형 27">
            <a:extLst>
              <a:ext uri="{FF2B5EF4-FFF2-40B4-BE49-F238E27FC236}">
                <a16:creationId xmlns:a16="http://schemas.microsoft.com/office/drawing/2014/main" id="{028F426D-8B2E-4241-9A99-589C08A2978D}"/>
              </a:ext>
            </a:extLst>
          </p:cNvPr>
          <p:cNvSpPr/>
          <p:nvPr/>
        </p:nvSpPr>
        <p:spPr>
          <a:xfrm rot="2719640">
            <a:off x="9513849" y="2699944"/>
            <a:ext cx="427014" cy="419800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4B1006-6C2D-41F2-81D5-BF091FF9B425}"/>
              </a:ext>
            </a:extLst>
          </p:cNvPr>
          <p:cNvGrpSpPr/>
          <p:nvPr/>
        </p:nvGrpSpPr>
        <p:grpSpPr>
          <a:xfrm>
            <a:off x="802448" y="1892615"/>
            <a:ext cx="6882832" cy="2884511"/>
            <a:chOff x="747738" y="371888"/>
            <a:chExt cx="9731115" cy="40781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6624F96-0A68-446E-9599-903618A69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743" y="371888"/>
              <a:ext cx="8142514" cy="399492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FDF45A-863A-4622-BDFD-E8986B98B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31" t="227" b="-1"/>
            <a:stretch/>
          </p:blipFill>
          <p:spPr>
            <a:xfrm>
              <a:off x="8964678" y="1123405"/>
              <a:ext cx="1202579" cy="2722658"/>
            </a:xfrm>
            <a:prstGeom prst="rect">
              <a:avLst/>
            </a:prstGeom>
          </p:spPr>
        </p:pic>
        <p:sp>
          <p:nvSpPr>
            <p:cNvPr id="9" name="Google Shape;419;p12">
              <a:extLst>
                <a:ext uri="{FF2B5EF4-FFF2-40B4-BE49-F238E27FC236}">
                  <a16:creationId xmlns:a16="http://schemas.microsoft.com/office/drawing/2014/main" id="{FA02A03B-FEEF-4923-B9AD-FD027BAB218A}"/>
                </a:ext>
              </a:extLst>
            </p:cNvPr>
            <p:cNvSpPr/>
            <p:nvPr/>
          </p:nvSpPr>
          <p:spPr>
            <a:xfrm>
              <a:off x="2071451" y="371888"/>
              <a:ext cx="8095805" cy="4078192"/>
            </a:xfrm>
            <a:prstGeom prst="rect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87;p11">
              <a:extLst>
                <a:ext uri="{FF2B5EF4-FFF2-40B4-BE49-F238E27FC236}">
                  <a16:creationId xmlns:a16="http://schemas.microsoft.com/office/drawing/2014/main" id="{C79B09CD-4D43-4631-81A5-E20B4EA09489}"/>
                </a:ext>
              </a:extLst>
            </p:cNvPr>
            <p:cNvSpPr/>
            <p:nvPr/>
          </p:nvSpPr>
          <p:spPr>
            <a:xfrm>
              <a:off x="8727440" y="502905"/>
              <a:ext cx="1486524" cy="3414427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88;p11">
              <a:extLst>
                <a:ext uri="{FF2B5EF4-FFF2-40B4-BE49-F238E27FC236}">
                  <a16:creationId xmlns:a16="http://schemas.microsoft.com/office/drawing/2014/main" id="{FDC7E743-19BD-4599-9A5B-2A2A44BFFE35}"/>
                </a:ext>
              </a:extLst>
            </p:cNvPr>
            <p:cNvSpPr txBox="1"/>
            <p:nvPr/>
          </p:nvSpPr>
          <p:spPr>
            <a:xfrm>
              <a:off x="747738" y="1718549"/>
              <a:ext cx="4799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</a:rPr>
                <a:t>1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88;p11">
              <a:extLst>
                <a:ext uri="{FF2B5EF4-FFF2-40B4-BE49-F238E27FC236}">
                  <a16:creationId xmlns:a16="http://schemas.microsoft.com/office/drawing/2014/main" id="{8B102C1C-E758-4B79-A641-D37BFDBC3940}"/>
                </a:ext>
              </a:extLst>
            </p:cNvPr>
            <p:cNvSpPr txBox="1"/>
            <p:nvPr/>
          </p:nvSpPr>
          <p:spPr>
            <a:xfrm>
              <a:off x="2727058" y="892593"/>
              <a:ext cx="202782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</a:rPr>
                <a:t>1-1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88;p11">
              <a:extLst>
                <a:ext uri="{FF2B5EF4-FFF2-40B4-BE49-F238E27FC236}">
                  <a16:creationId xmlns:a16="http://schemas.microsoft.com/office/drawing/2014/main" id="{D6071C65-945B-430E-B35E-3977CB093C22}"/>
                </a:ext>
              </a:extLst>
            </p:cNvPr>
            <p:cNvSpPr txBox="1"/>
            <p:nvPr/>
          </p:nvSpPr>
          <p:spPr>
            <a:xfrm>
              <a:off x="5105442" y="1771751"/>
              <a:ext cx="202782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</a:rPr>
                <a:t>1-2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88;p11">
              <a:extLst>
                <a:ext uri="{FF2B5EF4-FFF2-40B4-BE49-F238E27FC236}">
                  <a16:creationId xmlns:a16="http://schemas.microsoft.com/office/drawing/2014/main" id="{5BC0F2F0-3F74-44A7-9575-493A1BE1A85D}"/>
                </a:ext>
              </a:extLst>
            </p:cNvPr>
            <p:cNvSpPr txBox="1"/>
            <p:nvPr/>
          </p:nvSpPr>
          <p:spPr>
            <a:xfrm>
              <a:off x="8451031" y="612581"/>
              <a:ext cx="202782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1"/>
                  </a:solidFill>
                </a:rPr>
                <a:t>1-3</a:t>
              </a:r>
              <a:endParaRPr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8" name="Google Shape;187;p5">
            <a:extLst>
              <a:ext uri="{FF2B5EF4-FFF2-40B4-BE49-F238E27FC236}">
                <a16:creationId xmlns:a16="http://schemas.microsoft.com/office/drawing/2014/main" id="{C8019307-D969-49E6-AF3D-A3BD061FE9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318851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profile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Profile </a:t>
                      </a:r>
                      <a:r>
                        <a:rPr lang="ko-KR" alt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페이지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6ED956B-FA9A-4371-85DA-17847AB8373D}"/>
              </a:ext>
            </a:extLst>
          </p:cNvPr>
          <p:cNvSpPr txBox="1"/>
          <p:nvPr/>
        </p:nvSpPr>
        <p:spPr>
          <a:xfrm>
            <a:off x="9193101" y="3707815"/>
            <a:ext cx="1667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dirty="0">
                <a:latin typeface="Libre Baskerville" panose="020B0600000101010101" charset="0"/>
              </a:rPr>
              <a:t>개발사항</a:t>
            </a:r>
            <a:endParaRPr lang="en-US" altLang="ko-KR" dirty="0">
              <a:latin typeface="Libre Baskerville" panose="020B0600000101010101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E9F318-8958-42A7-9ABD-324E29D25EAF}"/>
              </a:ext>
            </a:extLst>
          </p:cNvPr>
          <p:cNvSpPr txBox="1"/>
          <p:nvPr/>
        </p:nvSpPr>
        <p:spPr>
          <a:xfrm>
            <a:off x="8773610" y="4631145"/>
            <a:ext cx="30441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sz="1200" dirty="0">
                <a:latin typeface="Libre Baskerville" panose="020B0600000101010101" charset="0"/>
                <a:cs typeface="Calibri"/>
                <a:sym typeface="Calibri"/>
              </a:rPr>
              <a:t>윈도우 로드 시 애니메이션 효과</a:t>
            </a:r>
            <a:r>
              <a:rPr lang="en-US" altLang="ko-KR" sz="1200" dirty="0">
                <a:latin typeface="Libre Baskerville" panose="020B0600000101010101" charset="0"/>
                <a:cs typeface="Calibri"/>
                <a:sym typeface="Calibri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sz="1200" dirty="0">
              <a:latin typeface="Libre Baskerville" panose="020B0600000101010101" charset="0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sz="1100" dirty="0">
                <a:latin typeface="Libre Baskerville" panose="020B0600000101010101" charset="0"/>
              </a:rPr>
              <a:t>메뉴 버튼 </a:t>
            </a:r>
            <a:r>
              <a:rPr lang="ko-KR" altLang="en-US" sz="1100" dirty="0" err="1">
                <a:latin typeface="Libre Baskerville" panose="020B0600000101010101" charset="0"/>
              </a:rPr>
              <a:t>클릭시</a:t>
            </a:r>
            <a:r>
              <a:rPr lang="ko-KR" altLang="en-US" sz="1100" dirty="0">
                <a:latin typeface="Libre Baskerville" panose="020B0600000101010101" charset="0"/>
              </a:rPr>
              <a:t> </a:t>
            </a:r>
            <a:r>
              <a:rPr lang="en-US" altLang="ko-KR" sz="1100" dirty="0">
                <a:latin typeface="Libre Baskerville" panose="020B0600000101010101" charset="0"/>
              </a:rPr>
              <a:t>nav </a:t>
            </a:r>
            <a:r>
              <a:rPr lang="ko-KR" altLang="en-US" sz="1100" dirty="0">
                <a:latin typeface="Libre Baskerville" panose="020B0600000101010101" charset="0"/>
              </a:rPr>
              <a:t>표시</a:t>
            </a:r>
            <a:endParaRPr lang="en-US" altLang="ko-KR" sz="1100" dirty="0">
              <a:latin typeface="Libre Baskerville" panose="020B0600000101010101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100" dirty="0">
                <a:latin typeface="Libre Baskerville" panose="020B0600000101010101" charset="0"/>
              </a:rPr>
              <a:t>(right</a:t>
            </a:r>
            <a:r>
              <a:rPr lang="ko-KR" altLang="en-US" sz="1100" dirty="0">
                <a:latin typeface="Libre Baskerville" panose="020B0600000101010101" charset="0"/>
              </a:rPr>
              <a:t>값 변경</a:t>
            </a:r>
            <a:r>
              <a:rPr lang="en-US" altLang="ko-KR" sz="1100" dirty="0">
                <a:latin typeface="Libre Baskerville" panose="020B0600000101010101" charset="0"/>
              </a:rPr>
              <a:t>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85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187;p5">
            <a:extLst>
              <a:ext uri="{FF2B5EF4-FFF2-40B4-BE49-F238E27FC236}">
                <a16:creationId xmlns:a16="http://schemas.microsoft.com/office/drawing/2014/main" id="{51166D9B-9EA9-4EED-B1B3-AD192B60D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579168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ALBUM page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메인페이지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FD8FC43-17DF-4D87-91DC-A3F27550C088}"/>
              </a:ext>
            </a:extLst>
          </p:cNvPr>
          <p:cNvGrpSpPr/>
          <p:nvPr/>
        </p:nvGrpSpPr>
        <p:grpSpPr>
          <a:xfrm>
            <a:off x="995653" y="2527748"/>
            <a:ext cx="5266251" cy="3201720"/>
            <a:chOff x="995653" y="2018462"/>
            <a:chExt cx="6369773" cy="431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FC4C71-D691-48B9-A599-738AFE358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"/>
            <a:stretch/>
          </p:blipFill>
          <p:spPr>
            <a:xfrm>
              <a:off x="995653" y="2018462"/>
              <a:ext cx="6369773" cy="431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346D4D7-B204-47CA-9268-DDDC35A53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92" t="50000" r="31016" b="3922"/>
            <a:stretch/>
          </p:blipFill>
          <p:spPr>
            <a:xfrm>
              <a:off x="3499722" y="4456828"/>
              <a:ext cx="1361634" cy="992276"/>
            </a:xfrm>
            <a:prstGeom prst="rect">
              <a:avLst/>
            </a:prstGeom>
          </p:spPr>
        </p:pic>
        <p:sp>
          <p:nvSpPr>
            <p:cNvPr id="8" name="Google Shape;419;p12">
              <a:extLst>
                <a:ext uri="{FF2B5EF4-FFF2-40B4-BE49-F238E27FC236}">
                  <a16:creationId xmlns:a16="http://schemas.microsoft.com/office/drawing/2014/main" id="{4B3E3FC4-1EED-46E0-B39C-94357485824D}"/>
                </a:ext>
              </a:extLst>
            </p:cNvPr>
            <p:cNvSpPr/>
            <p:nvPr/>
          </p:nvSpPr>
          <p:spPr>
            <a:xfrm>
              <a:off x="995653" y="2564593"/>
              <a:ext cx="6369773" cy="2884511"/>
            </a:xfrm>
            <a:prstGeom prst="rect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387;p11">
            <a:extLst>
              <a:ext uri="{FF2B5EF4-FFF2-40B4-BE49-F238E27FC236}">
                <a16:creationId xmlns:a16="http://schemas.microsoft.com/office/drawing/2014/main" id="{836153C3-C688-4267-99E1-C9C9C93BB0FB}"/>
              </a:ext>
            </a:extLst>
          </p:cNvPr>
          <p:cNvSpPr/>
          <p:nvPr/>
        </p:nvSpPr>
        <p:spPr>
          <a:xfrm>
            <a:off x="995653" y="2960013"/>
            <a:ext cx="5266251" cy="137574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87;p11">
            <a:extLst>
              <a:ext uri="{FF2B5EF4-FFF2-40B4-BE49-F238E27FC236}">
                <a16:creationId xmlns:a16="http://schemas.microsoft.com/office/drawing/2014/main" id="{34BA8784-3455-45CD-993E-89D226148F8F}"/>
              </a:ext>
            </a:extLst>
          </p:cNvPr>
          <p:cNvSpPr/>
          <p:nvPr/>
        </p:nvSpPr>
        <p:spPr>
          <a:xfrm flipV="1">
            <a:off x="995653" y="4397794"/>
            <a:ext cx="5266251" cy="62562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457B8-E242-459B-895E-F63C00E46B22}"/>
              </a:ext>
            </a:extLst>
          </p:cNvPr>
          <p:cNvSpPr txBox="1"/>
          <p:nvPr/>
        </p:nvSpPr>
        <p:spPr>
          <a:xfrm>
            <a:off x="7328805" y="1802390"/>
            <a:ext cx="21971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latin typeface="Libre Baskerville" panose="020B0600000101010101" charset="0"/>
              </a:rPr>
              <a:t>Banner Con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latin typeface="Libre Baskerville" panose="020B0600000101010101" charset="0"/>
              </a:rPr>
              <a:t>Ul&gt;li * 3</a:t>
            </a:r>
          </a:p>
          <a:p>
            <a:r>
              <a:rPr lang="en-US" altLang="ko-KR" sz="1200" dirty="0">
                <a:latin typeface="Libre Baskerville" panose="020B0600000101010101" charset="0"/>
              </a:rPr>
              <a:t> 2-1 </a:t>
            </a:r>
            <a:r>
              <a:rPr lang="en-US" altLang="ko-KR" sz="1200" dirty="0" err="1">
                <a:latin typeface="Libre Baskerville" panose="020B0600000101010101" charset="0"/>
              </a:rPr>
              <a:t>li.show</a:t>
            </a:r>
            <a:endParaRPr lang="en-US" altLang="ko-KR" sz="1200" dirty="0">
              <a:latin typeface="Libre Baskerville" panose="020B0600000101010101" charset="0"/>
            </a:endParaRPr>
          </a:p>
          <a:p>
            <a:r>
              <a:rPr lang="en-US" altLang="ko-KR" sz="1200" dirty="0">
                <a:latin typeface="Libre Baskerville" panose="020B0600000101010101" charset="0"/>
              </a:rPr>
              <a:t>3 </a:t>
            </a:r>
            <a:r>
              <a:rPr lang="en-US" altLang="ko-KR" sz="1200" dirty="0" err="1">
                <a:latin typeface="Libre Baskerville" panose="020B0600000101010101" charset="0"/>
              </a:rPr>
              <a:t>span.btn</a:t>
            </a:r>
            <a:r>
              <a:rPr lang="en-US" altLang="ko-KR" sz="1200" dirty="0">
                <a:latin typeface="Libre Baskerville" panose="020B0600000101010101" charset="0"/>
              </a:rPr>
              <a:t> &gt; </a:t>
            </a:r>
            <a:r>
              <a:rPr lang="en-US" altLang="ko-KR" sz="1200" dirty="0" err="1">
                <a:latin typeface="Libre Baskerville" panose="020B0600000101010101" charset="0"/>
              </a:rPr>
              <a:t>span.arrow</a:t>
            </a:r>
            <a:endParaRPr lang="en-US" altLang="ko-KR" sz="1200" dirty="0">
              <a:latin typeface="Libre Baskerville" panose="020B0600000101010101" charset="0"/>
            </a:endParaRPr>
          </a:p>
          <a:p>
            <a:r>
              <a:rPr lang="en-US" altLang="ko-KR" sz="1200" dirty="0">
                <a:latin typeface="Libre Baskerville" panose="020B0600000101010101" charset="0"/>
              </a:rPr>
              <a:t>4 </a:t>
            </a:r>
            <a:r>
              <a:rPr lang="en-US" altLang="ko-KR" sz="1200" dirty="0" err="1">
                <a:latin typeface="Libre Baskerville" panose="020B0600000101010101" charset="0"/>
              </a:rPr>
              <a:t>descBox</a:t>
            </a:r>
            <a:endParaRPr lang="en-US" altLang="ko-KR" sz="1200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E047B-18CD-4B1E-AFEF-5BB4A1740B85}"/>
              </a:ext>
            </a:extLst>
          </p:cNvPr>
          <p:cNvSpPr txBox="1"/>
          <p:nvPr/>
        </p:nvSpPr>
        <p:spPr>
          <a:xfrm>
            <a:off x="7270932" y="3228845"/>
            <a:ext cx="4583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Width 90% * height auto</a:t>
            </a: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altLang="ko-KR" sz="1200" dirty="0">
                <a:latin typeface="Libre Baskerville" panose="020B0600000101010101" charset="0"/>
                <a:cs typeface="Calibri"/>
                <a:sym typeface="Calibri"/>
              </a:rPr>
              <a:t>Ul&gt;li*3 30% * 250px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n-US" altLang="ko-KR" sz="1200" dirty="0">
                <a:latin typeface="Libre Baskerville" panose="020B0600000101010101" charset="0"/>
                <a:cs typeface="Calibri"/>
                <a:sym typeface="Calibri"/>
              </a:rPr>
              <a:t>2-1 li show (scale(1.1)</a:t>
            </a:r>
            <a:endParaRPr lang="en-US" altLang="ko-KR" sz="1200" dirty="0">
              <a:latin typeface="Libre Baskerville" panose="020B0600000101010101" charset="0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endParaRPr lang="en-US" altLang="ko-KR" sz="1200" u="none" strike="noStrike" cap="none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3. width 100% &gt; 30px</a:t>
            </a:r>
            <a:r>
              <a:rPr lang="ko-KR" altLang="en-US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*</a:t>
            </a:r>
            <a:r>
              <a:rPr lang="ko-KR" altLang="en-US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30px display flex, space between</a:t>
            </a:r>
            <a:endParaRPr lang="en-US" altLang="ko-KR" sz="1200" u="none" strike="noStrike" cap="none" baseline="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r>
              <a:rPr lang="en-US" altLang="ko-KR" sz="1200" dirty="0">
                <a:latin typeface="Libre Baskerville" panose="020B0600000101010101" charset="0"/>
              </a:rPr>
              <a:t>4. </a:t>
            </a:r>
            <a:r>
              <a:rPr lang="en-US" altLang="ko-KR" sz="1200" dirty="0" err="1">
                <a:latin typeface="Libre Baskerville" panose="020B0600000101010101" charset="0"/>
              </a:rPr>
              <a:t>descBox</a:t>
            </a:r>
            <a:r>
              <a:rPr lang="en-US" altLang="ko-KR" sz="1200" dirty="0">
                <a:latin typeface="Libre Baskerville" panose="020B0600000101010101" charset="0"/>
              </a:rPr>
              <a:t> width 60% margin 0 auto, text-align center</a:t>
            </a:r>
          </a:p>
        </p:txBody>
      </p:sp>
      <p:sp>
        <p:nvSpPr>
          <p:cNvPr id="13" name="Google Shape;387;p11">
            <a:extLst>
              <a:ext uri="{FF2B5EF4-FFF2-40B4-BE49-F238E27FC236}">
                <a16:creationId xmlns:a16="http://schemas.microsoft.com/office/drawing/2014/main" id="{F941752E-8DCB-44F2-A008-38DA5A9F766D}"/>
              </a:ext>
            </a:extLst>
          </p:cNvPr>
          <p:cNvSpPr/>
          <p:nvPr/>
        </p:nvSpPr>
        <p:spPr>
          <a:xfrm flipV="1">
            <a:off x="1310098" y="3428999"/>
            <a:ext cx="4569841" cy="562923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88;p11">
            <a:extLst>
              <a:ext uri="{FF2B5EF4-FFF2-40B4-BE49-F238E27FC236}">
                <a16:creationId xmlns:a16="http://schemas.microsoft.com/office/drawing/2014/main" id="{B928DBA9-06DC-44DC-AEFB-E70225DEE35F}"/>
              </a:ext>
            </a:extLst>
          </p:cNvPr>
          <p:cNvSpPr txBox="1"/>
          <p:nvPr/>
        </p:nvSpPr>
        <p:spPr>
          <a:xfrm>
            <a:off x="613688" y="3484629"/>
            <a:ext cx="339445" cy="32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1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88;p11">
            <a:extLst>
              <a:ext uri="{FF2B5EF4-FFF2-40B4-BE49-F238E27FC236}">
                <a16:creationId xmlns:a16="http://schemas.microsoft.com/office/drawing/2014/main" id="{0FB0E815-995F-4B85-B45D-57FE1E5A9008}"/>
              </a:ext>
            </a:extLst>
          </p:cNvPr>
          <p:cNvSpPr txBox="1"/>
          <p:nvPr/>
        </p:nvSpPr>
        <p:spPr>
          <a:xfrm>
            <a:off x="961079" y="3062567"/>
            <a:ext cx="33944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88;p11">
            <a:extLst>
              <a:ext uri="{FF2B5EF4-FFF2-40B4-BE49-F238E27FC236}">
                <a16:creationId xmlns:a16="http://schemas.microsoft.com/office/drawing/2014/main" id="{22B9AB2B-9BDB-4672-9E9D-CE0A4DB151CD}"/>
              </a:ext>
            </a:extLst>
          </p:cNvPr>
          <p:cNvSpPr txBox="1"/>
          <p:nvPr/>
        </p:nvSpPr>
        <p:spPr>
          <a:xfrm>
            <a:off x="2896185" y="2947668"/>
            <a:ext cx="8192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88;p11">
            <a:extLst>
              <a:ext uri="{FF2B5EF4-FFF2-40B4-BE49-F238E27FC236}">
                <a16:creationId xmlns:a16="http://schemas.microsoft.com/office/drawing/2014/main" id="{DAB9EB06-BBFA-4511-93D1-E33884CE9934}"/>
              </a:ext>
            </a:extLst>
          </p:cNvPr>
          <p:cNvSpPr txBox="1"/>
          <p:nvPr/>
        </p:nvSpPr>
        <p:spPr>
          <a:xfrm>
            <a:off x="5060651" y="3493158"/>
            <a:ext cx="8192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88;p11">
            <a:extLst>
              <a:ext uri="{FF2B5EF4-FFF2-40B4-BE49-F238E27FC236}">
                <a16:creationId xmlns:a16="http://schemas.microsoft.com/office/drawing/2014/main" id="{3C069FB5-AEA1-423F-9376-3570729FB878}"/>
              </a:ext>
            </a:extLst>
          </p:cNvPr>
          <p:cNvSpPr txBox="1"/>
          <p:nvPr/>
        </p:nvSpPr>
        <p:spPr>
          <a:xfrm>
            <a:off x="4241363" y="4582307"/>
            <a:ext cx="8192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7B631F-950F-45A6-868B-7C3ADCA20724}"/>
              </a:ext>
            </a:extLst>
          </p:cNvPr>
          <p:cNvSpPr txBox="1"/>
          <p:nvPr/>
        </p:nvSpPr>
        <p:spPr>
          <a:xfrm>
            <a:off x="7270932" y="4926448"/>
            <a:ext cx="4583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sz="1200" dirty="0">
                <a:latin typeface="Libre Baskerville" panose="020B0600000101010101" charset="0"/>
                <a:cs typeface="Calibri"/>
                <a:sym typeface="Calibri"/>
              </a:rPr>
              <a:t>개발 사항</a:t>
            </a:r>
            <a:endParaRPr lang="en-US" altLang="ko-KR" sz="1200" dirty="0">
              <a:latin typeface="Libre Baskerville" panose="020B0600000101010101" charset="0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sz="1200" dirty="0">
              <a:latin typeface="Libre Baskerville" panose="020B0600000101010101" charset="0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dirty="0" err="1">
                <a:latin typeface="Libre Baskerville" panose="020B0600000101010101" charset="0"/>
              </a:rPr>
              <a:t>spanBtn</a:t>
            </a:r>
            <a:r>
              <a:rPr lang="en-US" altLang="ko-KR" sz="1200" dirty="0">
                <a:latin typeface="Libre Baskerville" panose="020B0600000101010101" charset="0"/>
              </a:rPr>
              <a:t> or li </a:t>
            </a:r>
            <a:r>
              <a:rPr lang="ko-KR" altLang="en-US" sz="1200" dirty="0" err="1">
                <a:latin typeface="Libre Baskerville" panose="020B0600000101010101" charset="0"/>
              </a:rPr>
              <a:t>클릭시</a:t>
            </a:r>
            <a:r>
              <a:rPr lang="ko-KR" altLang="en-US" sz="1200" dirty="0">
                <a:latin typeface="Libre Baskerville" panose="020B0600000101010101" charset="0"/>
              </a:rPr>
              <a:t> 해당 순서 </a:t>
            </a:r>
            <a:r>
              <a:rPr lang="en-US" altLang="ko-KR" sz="1200" dirty="0">
                <a:latin typeface="Libre Baskerville" panose="020B0600000101010101" charset="0"/>
              </a:rPr>
              <a:t>li</a:t>
            </a:r>
            <a:r>
              <a:rPr lang="ko-KR" altLang="en-US" sz="1200" dirty="0">
                <a:latin typeface="Libre Baskerville" panose="020B0600000101010101" charset="0"/>
              </a:rPr>
              <a:t>에 </a:t>
            </a:r>
            <a:r>
              <a:rPr lang="en-US" altLang="ko-KR" sz="1200" dirty="0">
                <a:latin typeface="Libre Baskerville" panose="020B0600000101010101" charset="0"/>
              </a:rPr>
              <a:t>show</a:t>
            </a:r>
            <a:r>
              <a:rPr lang="ko-KR" altLang="en-US" sz="1200" dirty="0">
                <a:latin typeface="Libre Baskerville" panose="020B0600000101010101" charset="0"/>
              </a:rPr>
              <a:t>클래스 부여</a:t>
            </a:r>
            <a:r>
              <a:rPr lang="en-US" altLang="ko-KR" sz="1200" dirty="0">
                <a:latin typeface="Libre Baskerville" panose="020B0600000101010101" charset="0"/>
              </a:rPr>
              <a:t>, </a:t>
            </a:r>
            <a:r>
              <a:rPr lang="ko-KR" altLang="en-US" sz="1200" dirty="0">
                <a:latin typeface="Libre Baskerville" panose="020B0600000101010101" charset="0"/>
              </a:rPr>
              <a:t>형제는 제거</a:t>
            </a:r>
            <a:endParaRPr lang="en-US" altLang="ko-KR" sz="1200" dirty="0">
              <a:latin typeface="Libre Baskerville" panose="020B0600000101010101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altLang="ko-KR" sz="1200" dirty="0">
              <a:latin typeface="Libre Baskerville" panose="020B0600000101010101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ko-KR" altLang="en-US" sz="1200" dirty="0">
                <a:latin typeface="Libre Baskerville" panose="020B0600000101010101" charset="0"/>
              </a:rPr>
              <a:t>클릭한 </a:t>
            </a:r>
            <a:r>
              <a:rPr lang="en-US" altLang="ko-KR" sz="1200" dirty="0">
                <a:latin typeface="Libre Baskerville" panose="020B0600000101010101" charset="0"/>
              </a:rPr>
              <a:t>li</a:t>
            </a:r>
            <a:r>
              <a:rPr lang="ko-KR" altLang="en-US" sz="1200" dirty="0">
                <a:latin typeface="Libre Baskerville" panose="020B0600000101010101" charset="0"/>
              </a:rPr>
              <a:t>와 대치되는 </a:t>
            </a:r>
            <a:r>
              <a:rPr lang="en-US" altLang="ko-KR" sz="1200" dirty="0" err="1">
                <a:latin typeface="Libre Baskerville" panose="020B0600000101010101" charset="0"/>
              </a:rPr>
              <a:t>textArr</a:t>
            </a:r>
            <a:r>
              <a:rPr lang="ko-KR" altLang="en-US" sz="1200" dirty="0">
                <a:latin typeface="Libre Baskerville" panose="020B0600000101010101" charset="0"/>
              </a:rPr>
              <a:t>의 내용을 </a:t>
            </a:r>
            <a:r>
              <a:rPr lang="en-US" altLang="ko-KR" sz="1200" dirty="0" err="1">
                <a:latin typeface="Libre Baskerville" panose="020B0600000101010101" charset="0"/>
              </a:rPr>
              <a:t>desBox</a:t>
            </a:r>
            <a:r>
              <a:rPr lang="ko-KR" altLang="en-US" sz="1200" dirty="0">
                <a:latin typeface="Libre Baskerville" panose="020B0600000101010101" charset="0"/>
              </a:rPr>
              <a:t>에 출력</a:t>
            </a:r>
            <a:endParaRPr lang="en-US" altLang="ko-KR" sz="1200" dirty="0">
              <a:latin typeface="Libre Baskerville" panose="020B0600000101010101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dirty="0">
                <a:latin typeface="Libre Baskerville" panose="020B0600000101010101" charset="0"/>
              </a:rPr>
              <a:t>	(</a:t>
            </a:r>
            <a:r>
              <a:rPr lang="ko-KR" altLang="en-US" sz="1200" dirty="0">
                <a:latin typeface="Libre Baskerville" panose="020B0600000101010101" charset="0"/>
              </a:rPr>
              <a:t>제목은 </a:t>
            </a:r>
            <a:r>
              <a:rPr lang="en-US" altLang="ko-KR" sz="1200" dirty="0" err="1">
                <a:latin typeface="Libre Baskerville" panose="020B0600000101010101" charset="0"/>
              </a:rPr>
              <a:t>img</a:t>
            </a:r>
            <a:r>
              <a:rPr lang="en-US" altLang="ko-KR" sz="1200" dirty="0">
                <a:latin typeface="Libre Baskerville" panose="020B0600000101010101" charset="0"/>
              </a:rPr>
              <a:t> alt)</a:t>
            </a:r>
          </a:p>
        </p:txBody>
      </p:sp>
    </p:spTree>
    <p:extLst>
      <p:ext uri="{BB962C8B-B14F-4D97-AF65-F5344CB8AC3E}">
        <p14:creationId xmlns:p14="http://schemas.microsoft.com/office/powerpoint/2010/main" val="492227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87;p5">
            <a:extLst>
              <a:ext uri="{FF2B5EF4-FFF2-40B4-BE49-F238E27FC236}">
                <a16:creationId xmlns:a16="http://schemas.microsoft.com/office/drawing/2014/main" id="{1987C49D-4F9F-4AE9-91B6-42D1995A14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616112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Text page</a:t>
                      </a:r>
                      <a:endParaRPr sz="16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 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B0481AC-AF75-4FEA-BE70-64D8D8462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07" y="2210766"/>
            <a:ext cx="2080423" cy="3987478"/>
          </a:xfrm>
          <a:prstGeom prst="rect">
            <a:avLst/>
          </a:prstGeom>
        </p:spPr>
      </p:pic>
      <p:sp>
        <p:nvSpPr>
          <p:cNvPr id="6" name="Google Shape;387;p11">
            <a:extLst>
              <a:ext uri="{FF2B5EF4-FFF2-40B4-BE49-F238E27FC236}">
                <a16:creationId xmlns:a16="http://schemas.microsoft.com/office/drawing/2014/main" id="{301CB3A3-EAA8-494D-BA1F-0DEB72E31C45}"/>
              </a:ext>
            </a:extLst>
          </p:cNvPr>
          <p:cNvSpPr/>
          <p:nvPr/>
        </p:nvSpPr>
        <p:spPr>
          <a:xfrm flipV="1">
            <a:off x="1863525" y="2743200"/>
            <a:ext cx="1828800" cy="318303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19;p12">
            <a:extLst>
              <a:ext uri="{FF2B5EF4-FFF2-40B4-BE49-F238E27FC236}">
                <a16:creationId xmlns:a16="http://schemas.microsoft.com/office/drawing/2014/main" id="{BB80F3F9-D7C4-4F13-88AE-04F568D53A21}"/>
              </a:ext>
            </a:extLst>
          </p:cNvPr>
          <p:cNvSpPr/>
          <p:nvPr/>
        </p:nvSpPr>
        <p:spPr>
          <a:xfrm>
            <a:off x="1863525" y="2743201"/>
            <a:ext cx="613457" cy="472438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87;p11">
            <a:extLst>
              <a:ext uri="{FF2B5EF4-FFF2-40B4-BE49-F238E27FC236}">
                <a16:creationId xmlns:a16="http://schemas.microsoft.com/office/drawing/2014/main" id="{44CB7E55-189A-429E-BC28-904E0A653BF7}"/>
              </a:ext>
            </a:extLst>
          </p:cNvPr>
          <p:cNvSpPr/>
          <p:nvPr/>
        </p:nvSpPr>
        <p:spPr>
          <a:xfrm>
            <a:off x="1863525" y="3215639"/>
            <a:ext cx="613457" cy="213361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8;p11">
            <a:extLst>
              <a:ext uri="{FF2B5EF4-FFF2-40B4-BE49-F238E27FC236}">
                <a16:creationId xmlns:a16="http://schemas.microsoft.com/office/drawing/2014/main" id="{1BD3660A-C07D-4496-9265-E484602FA0A4}"/>
              </a:ext>
            </a:extLst>
          </p:cNvPr>
          <p:cNvSpPr txBox="1"/>
          <p:nvPr/>
        </p:nvSpPr>
        <p:spPr>
          <a:xfrm>
            <a:off x="1523826" y="2630076"/>
            <a:ext cx="25574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88;p11">
            <a:extLst>
              <a:ext uri="{FF2B5EF4-FFF2-40B4-BE49-F238E27FC236}">
                <a16:creationId xmlns:a16="http://schemas.microsoft.com/office/drawing/2014/main" id="{A3B02D1B-46EC-4937-BD75-5EFBAC1648C7}"/>
              </a:ext>
            </a:extLst>
          </p:cNvPr>
          <p:cNvSpPr txBox="1"/>
          <p:nvPr/>
        </p:nvSpPr>
        <p:spPr>
          <a:xfrm>
            <a:off x="2433071" y="2799333"/>
            <a:ext cx="25574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88;p11">
            <a:extLst>
              <a:ext uri="{FF2B5EF4-FFF2-40B4-BE49-F238E27FC236}">
                <a16:creationId xmlns:a16="http://schemas.microsoft.com/office/drawing/2014/main" id="{DDAF71CC-4431-4AE0-A88C-47080710F58E}"/>
              </a:ext>
            </a:extLst>
          </p:cNvPr>
          <p:cNvSpPr txBox="1"/>
          <p:nvPr/>
        </p:nvSpPr>
        <p:spPr>
          <a:xfrm>
            <a:off x="2021405" y="3153062"/>
            <a:ext cx="25574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87;p11">
            <a:extLst>
              <a:ext uri="{FF2B5EF4-FFF2-40B4-BE49-F238E27FC236}">
                <a16:creationId xmlns:a16="http://schemas.microsoft.com/office/drawing/2014/main" id="{C7E4BAFA-07CF-4A29-80CC-98957E218A90}"/>
              </a:ext>
            </a:extLst>
          </p:cNvPr>
          <p:cNvSpPr/>
          <p:nvPr/>
        </p:nvSpPr>
        <p:spPr>
          <a:xfrm flipV="1">
            <a:off x="2688811" y="4000500"/>
            <a:ext cx="296323" cy="10287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87;p11">
            <a:extLst>
              <a:ext uri="{FF2B5EF4-FFF2-40B4-BE49-F238E27FC236}">
                <a16:creationId xmlns:a16="http://schemas.microsoft.com/office/drawing/2014/main" id="{406E77DD-6CA7-4361-B355-C1B25BB4A82B}"/>
              </a:ext>
            </a:extLst>
          </p:cNvPr>
          <p:cNvSpPr/>
          <p:nvPr/>
        </p:nvSpPr>
        <p:spPr>
          <a:xfrm flipV="1">
            <a:off x="1907761" y="3979545"/>
            <a:ext cx="296323" cy="10287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88;p11">
            <a:extLst>
              <a:ext uri="{FF2B5EF4-FFF2-40B4-BE49-F238E27FC236}">
                <a16:creationId xmlns:a16="http://schemas.microsoft.com/office/drawing/2014/main" id="{3506F62C-062C-42BA-B556-C00563B15FD9}"/>
              </a:ext>
            </a:extLst>
          </p:cNvPr>
          <p:cNvSpPr txBox="1"/>
          <p:nvPr/>
        </p:nvSpPr>
        <p:spPr>
          <a:xfrm>
            <a:off x="1907761" y="3769410"/>
            <a:ext cx="45195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88;p11">
            <a:extLst>
              <a:ext uri="{FF2B5EF4-FFF2-40B4-BE49-F238E27FC236}">
                <a16:creationId xmlns:a16="http://schemas.microsoft.com/office/drawing/2014/main" id="{B67845D6-D279-4355-ADC5-FBBDB83140C0}"/>
              </a:ext>
            </a:extLst>
          </p:cNvPr>
          <p:cNvSpPr txBox="1"/>
          <p:nvPr/>
        </p:nvSpPr>
        <p:spPr>
          <a:xfrm>
            <a:off x="2610994" y="3790365"/>
            <a:ext cx="45195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3-2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3C83B2-C79F-4565-A28F-6DB02A5E560B}"/>
              </a:ext>
            </a:extLst>
          </p:cNvPr>
          <p:cNvSpPr txBox="1"/>
          <p:nvPr/>
        </p:nvSpPr>
        <p:spPr>
          <a:xfrm>
            <a:off x="5766940" y="2799333"/>
            <a:ext cx="4096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err="1">
                <a:latin typeface="Libre Baskerville" panose="020B0600000101010101" charset="0"/>
              </a:rPr>
              <a:t>textCon</a:t>
            </a:r>
            <a:r>
              <a:rPr lang="en-US" altLang="ko-KR" sz="1200" dirty="0">
                <a:latin typeface="Libre Baskerville" panose="020B0600000101010101" charset="0"/>
              </a:rPr>
              <a:t> width:100% * auto</a:t>
            </a:r>
          </a:p>
          <a:p>
            <a:pPr lvl="1"/>
            <a:r>
              <a:rPr lang="en-US" altLang="ko-KR" sz="1200" dirty="0">
                <a:latin typeface="Libre Baskerville" panose="020B0600000101010101" charset="0"/>
              </a:rPr>
              <a:t>Overflow - hidden</a:t>
            </a:r>
          </a:p>
          <a:p>
            <a:pPr marL="228600" indent="-228600">
              <a:buAutoNum type="arabicPeriod"/>
            </a:pPr>
            <a:r>
              <a:rPr lang="en-US" altLang="ko-KR" sz="1200" dirty="0" err="1">
                <a:latin typeface="Libre Baskerville" panose="020B0600000101010101" charset="0"/>
              </a:rPr>
              <a:t>TextLi</a:t>
            </a:r>
            <a:r>
              <a:rPr lang="en-US" altLang="ko-KR" sz="1200" dirty="0">
                <a:latin typeface="Libre Baskerville" panose="020B0600000101010101" charset="0"/>
              </a:rPr>
              <a:t> width 30% * auto; (random </a:t>
            </a:r>
            <a:r>
              <a:rPr lang="ko-KR" altLang="en-US" sz="1200" dirty="0">
                <a:latin typeface="Libre Baskerville" panose="020B0600000101010101" charset="0"/>
              </a:rPr>
              <a:t>함수로 제작</a:t>
            </a:r>
            <a:r>
              <a:rPr lang="en-US" altLang="ko-KR" sz="1200" dirty="0">
                <a:latin typeface="Libre Baskerville" panose="020B0600000101010101" charset="0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dirty="0" err="1">
                <a:latin typeface="Libre Baskerville" panose="020B0600000101010101" charset="0"/>
              </a:rPr>
              <a:t>TextBottomCon</a:t>
            </a:r>
            <a:r>
              <a:rPr lang="en-US" altLang="ko-KR" sz="1200" dirty="0">
                <a:latin typeface="Libre Baskerville" panose="020B0600000101010101" charset="0"/>
              </a:rPr>
              <a:t>	width100% height auto</a:t>
            </a:r>
          </a:p>
          <a:p>
            <a:pPr lvl="1"/>
            <a:r>
              <a:rPr lang="en-US" altLang="ko-KR" sz="1200" dirty="0">
                <a:latin typeface="Libre Baskerville" panose="020B0600000101010101" charset="0"/>
              </a:rPr>
              <a:t>3-1 text-title	40% * 30px</a:t>
            </a:r>
          </a:p>
          <a:p>
            <a:pPr lvl="1"/>
            <a:r>
              <a:rPr lang="en-US" altLang="ko-KR" sz="1200" dirty="0">
                <a:latin typeface="Libre Baskerville" panose="020B0600000101010101" charset="0"/>
              </a:rPr>
              <a:t>3-2 text-extend	40% * 30px</a:t>
            </a: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E7DD5-9178-4780-9A5D-0DD27AD431C7}"/>
              </a:ext>
            </a:extLst>
          </p:cNvPr>
          <p:cNvSpPr txBox="1"/>
          <p:nvPr/>
        </p:nvSpPr>
        <p:spPr>
          <a:xfrm>
            <a:off x="5766939" y="4334719"/>
            <a:ext cx="409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Libre Baskerville" panose="020B0600000101010101" charset="0"/>
              </a:rPr>
              <a:t>개발사항</a:t>
            </a:r>
            <a:endParaRPr lang="en-US" altLang="ko-KR" sz="1200" dirty="0">
              <a:latin typeface="Libre Baskerville" panose="020B0600000101010101" charset="0"/>
            </a:endParaRPr>
          </a:p>
          <a:p>
            <a:r>
              <a:rPr lang="ko-KR" altLang="en-US" sz="1200" dirty="0">
                <a:latin typeface="Libre Baskerville" panose="020B0600000101010101" charset="0"/>
              </a:rPr>
              <a:t>각 </a:t>
            </a:r>
            <a:r>
              <a:rPr lang="en-US" altLang="ko-KR" sz="1200" dirty="0">
                <a:latin typeface="Libre Baskerville" panose="020B0600000101010101" charset="0"/>
              </a:rPr>
              <a:t>li</a:t>
            </a:r>
            <a:r>
              <a:rPr lang="ko-KR" altLang="en-US" sz="1200" dirty="0">
                <a:latin typeface="Libre Baskerville" panose="020B0600000101010101" charset="0"/>
              </a:rPr>
              <a:t>의 높이는 </a:t>
            </a:r>
            <a:r>
              <a:rPr lang="en-US" altLang="ko-KR" sz="1200" dirty="0" err="1">
                <a:latin typeface="Libre Baskerville" panose="020B0600000101010101" charset="0"/>
              </a:rPr>
              <a:t>js</a:t>
            </a:r>
            <a:r>
              <a:rPr lang="ko-KR" altLang="en-US" sz="1200" dirty="0">
                <a:latin typeface="Libre Baskerville" panose="020B0600000101010101" charset="0"/>
              </a:rPr>
              <a:t>를 이용해 </a:t>
            </a:r>
            <a:r>
              <a:rPr lang="en-US" altLang="ko-KR" sz="1200" dirty="0">
                <a:latin typeface="Libre Baskerville" panose="020B0600000101010101" charset="0"/>
              </a:rPr>
              <a:t>300~400px</a:t>
            </a:r>
            <a:r>
              <a:rPr lang="ko-KR" altLang="en-US" sz="1200" dirty="0">
                <a:latin typeface="Libre Baskerville" panose="020B0600000101010101" charset="0"/>
              </a:rPr>
              <a:t>사이로 제작</a:t>
            </a:r>
            <a:r>
              <a:rPr lang="en-US" altLang="ko-KR" sz="1200" dirty="0">
                <a:latin typeface="Libre Baskerville" panose="020B0600000101010101" charset="0"/>
              </a:rPr>
              <a:t>.</a:t>
            </a:r>
          </a:p>
          <a:p>
            <a:r>
              <a:rPr lang="ko-KR" altLang="en-US" sz="1200" dirty="0" err="1">
                <a:latin typeface="Libre Baskerville" panose="020B0600000101010101" charset="0"/>
              </a:rPr>
              <a:t>더보기</a:t>
            </a:r>
            <a:r>
              <a:rPr lang="ko-KR" altLang="en-US" sz="1200" dirty="0">
                <a:latin typeface="Libre Baskerville" panose="020B0600000101010101" charset="0"/>
              </a:rPr>
              <a:t> 버튼 </a:t>
            </a:r>
            <a:r>
              <a:rPr lang="ko-KR" altLang="en-US" sz="1200" dirty="0" err="1">
                <a:latin typeface="Libre Baskerville" panose="020B0600000101010101" charset="0"/>
              </a:rPr>
              <a:t>클릭시</a:t>
            </a:r>
            <a:r>
              <a:rPr lang="ko-KR" altLang="en-US" sz="1200" dirty="0">
                <a:latin typeface="Libre Baskerville" panose="020B0600000101010101" charset="0"/>
              </a:rPr>
              <a:t> </a:t>
            </a:r>
            <a:r>
              <a:rPr lang="en-US" altLang="ko-KR" sz="1200" dirty="0" err="1">
                <a:latin typeface="Libre Baskerville" panose="020B0600000101010101" charset="0"/>
              </a:rPr>
              <a:t>lightBox</a:t>
            </a:r>
            <a:r>
              <a:rPr lang="en-US" altLang="ko-KR" sz="1200" dirty="0">
                <a:latin typeface="Libre Baskerville" panose="020B0600000101010101" charset="0"/>
              </a:rPr>
              <a:t> (60vw</a:t>
            </a:r>
            <a:r>
              <a:rPr lang="ko-KR" altLang="en-US" sz="1200" dirty="0">
                <a:latin typeface="Libre Baskerville" panose="020B0600000101010101" charset="0"/>
              </a:rPr>
              <a:t> </a:t>
            </a:r>
            <a:r>
              <a:rPr lang="en-US" altLang="ko-KR" sz="1200" dirty="0">
                <a:latin typeface="Libre Baskerville" panose="020B0600000101010101" charset="0"/>
              </a:rPr>
              <a:t>*</a:t>
            </a:r>
            <a:r>
              <a:rPr lang="ko-KR" altLang="en-US" sz="1200" dirty="0">
                <a:latin typeface="Libre Baskerville" panose="020B0600000101010101" charset="0"/>
              </a:rPr>
              <a:t> </a:t>
            </a:r>
            <a:r>
              <a:rPr lang="en-US" altLang="ko-KR" sz="1200" dirty="0">
                <a:latin typeface="Libre Baskerville" panose="020B0600000101010101" charset="0"/>
              </a:rPr>
              <a:t>60vh)</a:t>
            </a:r>
          </a:p>
          <a:p>
            <a:r>
              <a:rPr lang="ko-KR" altLang="en-US" sz="1200" dirty="0">
                <a:latin typeface="Libre Baskerville" panose="020B0600000101010101" charset="0"/>
              </a:rPr>
              <a:t>화면 가운데 </a:t>
            </a:r>
            <a:r>
              <a:rPr lang="en-US" altLang="ko-KR" sz="1200" dirty="0">
                <a:latin typeface="Libre Baskerville" panose="020B0600000101010101" charset="0"/>
              </a:rPr>
              <a:t>fixed</a:t>
            </a:r>
            <a:r>
              <a:rPr lang="ko-KR" altLang="en-US" sz="1200" dirty="0">
                <a:latin typeface="Libre Baskerville" panose="020B0600000101010101" charset="0"/>
              </a:rPr>
              <a:t>후 해당 </a:t>
            </a:r>
            <a:r>
              <a:rPr lang="en-US" altLang="ko-KR" sz="1200" dirty="0">
                <a:latin typeface="Libre Baskerville" panose="020B0600000101010101" charset="0"/>
              </a:rPr>
              <a:t>li </a:t>
            </a:r>
            <a:r>
              <a:rPr lang="ko-KR" altLang="en-US" sz="1200" dirty="0">
                <a:latin typeface="Libre Baskerville" panose="020B0600000101010101" charset="0"/>
              </a:rPr>
              <a:t>내용 출력</a:t>
            </a:r>
            <a:r>
              <a:rPr lang="en-US" altLang="ko-KR" sz="1200" dirty="0">
                <a:latin typeface="Libre Baskerville" panose="020B0600000101010101" charset="0"/>
              </a:rPr>
              <a:t>.</a:t>
            </a: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07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422B6E-F0E6-4964-8632-438BA600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3339" y="319816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스타일 가이드</a:t>
            </a:r>
            <a:endParaRPr lang="en-US" altLang="ko-KR" sz="2400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49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422B6E-F0E6-4964-8632-438BA600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3637" y="676986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목차</a:t>
            </a:r>
            <a:r>
              <a:rPr lang="en-US" altLang="ko-KR" sz="2400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43637" y="1012986"/>
            <a:ext cx="2217274" cy="4832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정보구조 설계도</a:t>
            </a:r>
            <a:endParaRPr lang="en-US" altLang="ko-KR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와이어프레임</a:t>
            </a:r>
            <a:endParaRPr lang="en-US" altLang="ko-KR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스토리보드</a:t>
            </a:r>
            <a:endParaRPr lang="en-US" altLang="ko-KR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스타일가이드</a:t>
            </a:r>
            <a:endParaRPr lang="en-US" altLang="ko-KR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디자인시안</a:t>
            </a:r>
            <a:endParaRPr lang="en-US" altLang="ko-KR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무드보드</a:t>
            </a:r>
            <a:endParaRPr lang="en-US" altLang="ko-KR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페르소나</a:t>
            </a:r>
            <a:endParaRPr lang="en-US" altLang="ko-KR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57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"/>
          <p:cNvSpPr/>
          <p:nvPr/>
        </p:nvSpPr>
        <p:spPr>
          <a:xfrm>
            <a:off x="8391525" y="4772025"/>
            <a:ext cx="1752600" cy="145075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8"/>
          <p:cNvSpPr/>
          <p:nvPr/>
        </p:nvSpPr>
        <p:spPr>
          <a:xfrm>
            <a:off x="8475380" y="3057526"/>
            <a:ext cx="954370" cy="154600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8"/>
          <p:cNvSpPr/>
          <p:nvPr/>
        </p:nvSpPr>
        <p:spPr>
          <a:xfrm>
            <a:off x="8610600" y="2505075"/>
            <a:ext cx="1295400" cy="164125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"/>
          <p:cNvSpPr txBox="1"/>
          <p:nvPr/>
        </p:nvSpPr>
        <p:spPr>
          <a:xfrm>
            <a:off x="1039661" y="837721"/>
            <a:ext cx="303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스타일 가이드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8"/>
          <p:cNvSpPr/>
          <p:nvPr/>
        </p:nvSpPr>
        <p:spPr>
          <a:xfrm>
            <a:off x="7969547" y="1852384"/>
            <a:ext cx="2629800" cy="36474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6D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COLOR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밝으면서도 부드러운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파스텔 톤 색감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검정 / 흰색의 컬러로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단정한 분위기를 연출함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 COLOR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빨강 / 노랑을 이용한 포인트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메뉴 / 제목 / 컨텐츠 내부 등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위치와 구조에 따라 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크기와 색을 다르게 한 폰트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600" b="0" i="0" u="none" strike="noStrike" cap="none" dirty="0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614" name="Google Shape;614;p8"/>
          <p:cNvPicPr preferRelativeResize="0"/>
          <p:nvPr/>
        </p:nvPicPr>
        <p:blipFill rotWithShape="1">
          <a:blip r:embed="rId3">
            <a:alphaModFix/>
          </a:blip>
          <a:srcRect b="41007"/>
          <a:stretch/>
        </p:blipFill>
        <p:spPr>
          <a:xfrm>
            <a:off x="1752860" y="1356746"/>
            <a:ext cx="4640751" cy="49036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21;p36">
            <a:extLst>
              <a:ext uri="{FF2B5EF4-FFF2-40B4-BE49-F238E27FC236}">
                <a16:creationId xmlns:a16="http://schemas.microsoft.com/office/drawing/2014/main" id="{6CC02B7D-EF90-4299-A552-AFAABE7A1EE7}"/>
              </a:ext>
            </a:extLst>
          </p:cNvPr>
          <p:cNvSpPr/>
          <p:nvPr/>
        </p:nvSpPr>
        <p:spPr>
          <a:xfrm>
            <a:off x="349535" y="485930"/>
            <a:ext cx="174300" cy="8709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" name="Google Shape;623;p36">
            <a:extLst>
              <a:ext uri="{FF2B5EF4-FFF2-40B4-BE49-F238E27FC236}">
                <a16:creationId xmlns:a16="http://schemas.microsoft.com/office/drawing/2014/main" id="{5747018E-B64A-471E-A68D-DA94D26BAFBA}"/>
              </a:ext>
            </a:extLst>
          </p:cNvPr>
          <p:cNvSpPr/>
          <p:nvPr/>
        </p:nvSpPr>
        <p:spPr>
          <a:xfrm rot="10800000">
            <a:off x="11414400" y="5591584"/>
            <a:ext cx="174300" cy="8709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221067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6"/>
          <p:cNvSpPr/>
          <p:nvPr/>
        </p:nvSpPr>
        <p:spPr>
          <a:xfrm>
            <a:off x="8684930" y="4610100"/>
            <a:ext cx="459070" cy="186841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6"/>
          <p:cNvSpPr/>
          <p:nvPr/>
        </p:nvSpPr>
        <p:spPr>
          <a:xfrm>
            <a:off x="8465855" y="3648075"/>
            <a:ext cx="363820" cy="158017"/>
          </a:xfrm>
          <a:prstGeom prst="rect">
            <a:avLst/>
          </a:prstGeom>
          <a:solidFill>
            <a:srgbClr val="F9D3F8">
              <a:alpha val="7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6"/>
          <p:cNvSpPr/>
          <p:nvPr/>
        </p:nvSpPr>
        <p:spPr>
          <a:xfrm>
            <a:off x="349535" y="485930"/>
            <a:ext cx="174300" cy="8709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23" name="Google Shape;623;p36"/>
          <p:cNvSpPr/>
          <p:nvPr/>
        </p:nvSpPr>
        <p:spPr>
          <a:xfrm rot="10800000">
            <a:off x="11414400" y="5591584"/>
            <a:ext cx="174300" cy="87090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625" name="Google Shape;625;p36"/>
          <p:cNvSpPr txBox="1"/>
          <p:nvPr/>
        </p:nvSpPr>
        <p:spPr>
          <a:xfrm>
            <a:off x="1039661" y="837721"/>
            <a:ext cx="303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스타일 가이드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6"/>
          <p:cNvSpPr/>
          <p:nvPr/>
        </p:nvSpPr>
        <p:spPr>
          <a:xfrm>
            <a:off x="7969547" y="1852384"/>
            <a:ext cx="2629800" cy="36474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6D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GNB 네비게이션과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탭 별 확장 메뉴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ICONGRAPHY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간단하고 함축적인 아이콘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모양의 리스트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COMPONENTS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부드러우면서도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가시성이 좋은 버튼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36"/>
          <p:cNvPicPr preferRelativeResize="0"/>
          <p:nvPr/>
        </p:nvPicPr>
        <p:blipFill rotWithShape="1">
          <a:blip r:embed="rId3">
            <a:alphaModFix/>
          </a:blip>
          <a:srcRect t="59188"/>
          <a:stretch/>
        </p:blipFill>
        <p:spPr>
          <a:xfrm>
            <a:off x="1752860" y="1351755"/>
            <a:ext cx="4640751" cy="4908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102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422B6E-F0E6-4964-8632-438BA600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3339" y="3198167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시안 디자인</a:t>
            </a:r>
            <a:endParaRPr lang="en-US" altLang="ko-KR" sz="2400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04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89876" y="6663300"/>
            <a:ext cx="12370230" cy="5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78166" y="143067"/>
            <a:ext cx="12370230" cy="5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89876" y="572360"/>
            <a:ext cx="12370230" cy="5077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4"/>
          <p:cNvSpPr txBox="1"/>
          <p:nvPr/>
        </p:nvSpPr>
        <p:spPr>
          <a:xfrm>
            <a:off x="613712" y="1577816"/>
            <a:ext cx="3256040" cy="15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just"/>
            <a:r>
              <a:rPr lang="en-US" sz="4400" err="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시안</a:t>
            </a:r>
            <a:endParaRPr lang="en-US" sz="44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just"/>
            <a:r>
              <a:rPr lang="en-US" sz="4400" err="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디자인</a:t>
            </a:r>
            <a:endParaRPr sz="44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just"/>
            <a:r>
              <a:rPr lang="en-US" sz="44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MAIN  </a:t>
            </a:r>
            <a:endParaRPr sz="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886785" y="3555758"/>
            <a:ext cx="4032645" cy="5077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4"/>
          <p:cNvSpPr txBox="1"/>
          <p:nvPr/>
        </p:nvSpPr>
        <p:spPr>
          <a:xfrm>
            <a:off x="3869753" y="5314385"/>
            <a:ext cx="3741971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BOX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섹션은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양의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TEXT의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가독성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확보를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위해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이미지나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데코레이션을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추가하지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않음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 txBox="1"/>
          <p:nvPr/>
        </p:nvSpPr>
        <p:spPr>
          <a:xfrm>
            <a:off x="3869754" y="2372732"/>
            <a:ext cx="3610561" cy="6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작품을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잘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드러낼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수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있는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대표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사진을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선정해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200"/>
          </a:p>
          <a:p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추가적인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TEXT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설명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없이도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알아보기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쉬운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레이아웃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4"/>
          <p:cNvSpPr txBox="1"/>
          <p:nvPr/>
        </p:nvSpPr>
        <p:spPr>
          <a:xfrm>
            <a:off x="3869753" y="1362372"/>
            <a:ext cx="3597867" cy="43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페이지의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상단부는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TEXT보다는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IMG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파일로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배치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64;p14"/>
          <p:cNvSpPr txBox="1"/>
          <p:nvPr/>
        </p:nvSpPr>
        <p:spPr>
          <a:xfrm>
            <a:off x="3869752" y="3522283"/>
            <a:ext cx="3610561" cy="430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ko-KR" alt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 중단에는 최신 비디오 삽입</a:t>
            </a:r>
            <a:r>
              <a:rPr lang="en-US" alt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64;p14"/>
          <p:cNvSpPr txBox="1"/>
          <p:nvPr/>
        </p:nvSpPr>
        <p:spPr>
          <a:xfrm>
            <a:off x="3869752" y="4273248"/>
            <a:ext cx="3610561" cy="24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Banner </a:t>
            </a:r>
            <a:r>
              <a:rPr lang="ko-KR" alt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사진 변경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3B0003-0712-49EB-81D4-092CAE4C49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78" y="1487448"/>
            <a:ext cx="1540364" cy="4439058"/>
          </a:xfrm>
          <a:prstGeom prst="rect">
            <a:avLst/>
          </a:prstGeom>
        </p:spPr>
      </p:pic>
      <p:sp>
        <p:nvSpPr>
          <p:cNvPr id="19" name="Google Shape;472;p15">
            <a:extLst>
              <a:ext uri="{FF2B5EF4-FFF2-40B4-BE49-F238E27FC236}">
                <a16:creationId xmlns:a16="http://schemas.microsoft.com/office/drawing/2014/main" id="{9C633845-5AA0-44C3-8983-E703EB7883EF}"/>
              </a:ext>
            </a:extLst>
          </p:cNvPr>
          <p:cNvSpPr txBox="1"/>
          <p:nvPr/>
        </p:nvSpPr>
        <p:spPr>
          <a:xfrm>
            <a:off x="835860" y="286786"/>
            <a:ext cx="2593829" cy="27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just"/>
            <a:r>
              <a:rPr lang="en-US" sz="12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2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시안 디자인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5"/>
          <p:cNvSpPr txBox="1"/>
          <p:nvPr/>
        </p:nvSpPr>
        <p:spPr>
          <a:xfrm>
            <a:off x="835860" y="286786"/>
            <a:ext cx="2593829" cy="27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just"/>
            <a:r>
              <a:rPr lang="en-US" sz="12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2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시안 디자인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89876" y="6663300"/>
            <a:ext cx="12370230" cy="5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78166" y="143067"/>
            <a:ext cx="12370230" cy="5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89876" y="572360"/>
            <a:ext cx="12370230" cy="5077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5"/>
          <p:cNvSpPr txBox="1"/>
          <p:nvPr/>
        </p:nvSpPr>
        <p:spPr>
          <a:xfrm>
            <a:off x="835860" y="2021969"/>
            <a:ext cx="3256040" cy="208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just"/>
            <a:r>
              <a:rPr lang="en-US" sz="3600" err="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시안디자인</a:t>
            </a:r>
            <a:endParaRPr sz="36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just"/>
            <a:endParaRPr sz="44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LOGIN</a:t>
            </a:r>
            <a:endParaRPr sz="1200"/>
          </a:p>
        </p:txBody>
      </p:sp>
      <p:grpSp>
        <p:nvGrpSpPr>
          <p:cNvPr id="4" name="그룹 3"/>
          <p:cNvGrpSpPr/>
          <p:nvPr/>
        </p:nvGrpSpPr>
        <p:grpSpPr>
          <a:xfrm>
            <a:off x="8685149" y="2935507"/>
            <a:ext cx="2965831" cy="1879644"/>
            <a:chOff x="13401102" y="5065624"/>
            <a:chExt cx="4448747" cy="1644588"/>
          </a:xfrm>
        </p:grpSpPr>
        <p:pic>
          <p:nvPicPr>
            <p:cNvPr id="471" name="Google Shape;471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401102" y="5065624"/>
              <a:ext cx="4448747" cy="16445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15"/>
            <p:cNvSpPr txBox="1"/>
            <p:nvPr/>
          </p:nvSpPr>
          <p:spPr>
            <a:xfrm>
              <a:off x="13601453" y="5295496"/>
              <a:ext cx="4248396" cy="1221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로그인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페이지도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최대한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단순한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구조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사용</a:t>
              </a:r>
              <a:endParaRPr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endParaRPr sz="1200"/>
            </a:p>
            <a:p>
              <a:endParaRPr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SNS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회원가입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버튼은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눈에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잘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띄도록</a:t>
              </a:r>
              <a:endParaRPr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대표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색을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이용해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버튼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제작</a:t>
              </a:r>
            </a:p>
            <a:p>
              <a:endParaRPr lang="en-US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ko-KR" alt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버튼 등은 호버시 색이 변하도록 디자인</a:t>
              </a:r>
              <a:endParaRPr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endParaRPr sz="10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-1481" r="14270" b="1"/>
          <a:stretch/>
        </p:blipFill>
        <p:spPr>
          <a:xfrm>
            <a:off x="3896872" y="880051"/>
            <a:ext cx="4218429" cy="527412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5"/>
          <p:cNvSpPr txBox="1"/>
          <p:nvPr/>
        </p:nvSpPr>
        <p:spPr>
          <a:xfrm>
            <a:off x="835860" y="286786"/>
            <a:ext cx="2593829" cy="27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just"/>
            <a:r>
              <a:rPr lang="en-US" sz="12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2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시안 디자인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89876" y="6663300"/>
            <a:ext cx="12370230" cy="5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78166" y="143067"/>
            <a:ext cx="12370230" cy="5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89876" y="572360"/>
            <a:ext cx="12370230" cy="5077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5"/>
          <p:cNvSpPr txBox="1"/>
          <p:nvPr/>
        </p:nvSpPr>
        <p:spPr>
          <a:xfrm>
            <a:off x="7304778" y="5635946"/>
            <a:ext cx="4146583" cy="52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r>
              <a:rPr lang="en-US" sz="106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5"/>
          <p:cNvSpPr txBox="1"/>
          <p:nvPr/>
        </p:nvSpPr>
        <p:spPr>
          <a:xfrm>
            <a:off x="835860" y="2021969"/>
            <a:ext cx="3256040" cy="208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just"/>
            <a:r>
              <a:rPr lang="en-US" sz="3600" err="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시안디자인</a:t>
            </a:r>
            <a:endParaRPr lang="en-US" sz="36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just"/>
            <a:endParaRPr sz="36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just"/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JOIN PAGE 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667560" y="2902841"/>
            <a:ext cx="3647031" cy="1821559"/>
            <a:chOff x="13374936" y="5331248"/>
            <a:chExt cx="5470546" cy="1644588"/>
          </a:xfrm>
        </p:grpSpPr>
        <p:pic>
          <p:nvPicPr>
            <p:cNvPr id="470" name="Google Shape;47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374936" y="5331248"/>
              <a:ext cx="4448747" cy="16445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15"/>
            <p:cNvSpPr txBox="1"/>
            <p:nvPr/>
          </p:nvSpPr>
          <p:spPr>
            <a:xfrm>
              <a:off x="13549837" y="6383359"/>
              <a:ext cx="4098945" cy="495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sz="1067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팬 </a:t>
              </a:r>
              <a:r>
                <a:rPr lang="en-US" sz="1067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사이트</a:t>
              </a:r>
              <a:r>
                <a:rPr lang="en-US" sz="1067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특성상</a:t>
              </a:r>
              <a:r>
                <a:rPr lang="en-US" sz="1067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많은</a:t>
              </a:r>
              <a:r>
                <a:rPr lang="en-US" sz="1067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양의</a:t>
              </a:r>
              <a:r>
                <a:rPr lang="en-US" sz="1067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정보</a:t>
              </a:r>
              <a:r>
                <a:rPr lang="en-US" sz="1067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요구</a:t>
              </a:r>
              <a:r>
                <a:rPr lang="en-US" sz="1067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X</a:t>
              </a:r>
            </a:p>
            <a:p>
              <a:endParaRPr lang="en-US" sz="1050" dirty="0">
                <a:solidFill>
                  <a:schemeClr val="dk1"/>
                </a:solidFill>
                <a:latin typeface="Calibri"/>
                <a:cs typeface="Calibri"/>
                <a:sym typeface="Calibri"/>
              </a:endParaRPr>
            </a:p>
            <a:p>
              <a:r>
                <a:rPr lang="ko-KR" altLang="en-US" sz="1050" dirty="0"/>
                <a:t>가입시 유효성 검사 필수 실행</a:t>
              </a:r>
              <a:endParaRPr sz="1050" dirty="0"/>
            </a:p>
          </p:txBody>
        </p:sp>
        <p:sp>
          <p:nvSpPr>
            <p:cNvPr id="483" name="Google Shape;483;p15"/>
            <p:cNvSpPr txBox="1"/>
            <p:nvPr/>
          </p:nvSpPr>
          <p:spPr>
            <a:xfrm>
              <a:off x="13571806" y="5613694"/>
              <a:ext cx="5273676" cy="50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팬들의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유입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경로를</a:t>
              </a:r>
              <a:endParaRPr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학습할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수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있는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추가적인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정보를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수집하되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</a:t>
              </a:r>
              <a:endParaRPr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선택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요소로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설정해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피로감을</a:t>
              </a:r>
              <a:r>
                <a:rPr lang="en-US" sz="10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067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줄임</a:t>
              </a:r>
              <a:endParaRPr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2" t="-556" r="14565" b="1"/>
          <a:stretch/>
        </p:blipFill>
        <p:spPr>
          <a:xfrm>
            <a:off x="3941043" y="962630"/>
            <a:ext cx="4308391" cy="52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35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422B6E-F0E6-4964-8632-438BA600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3339" y="3198167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무드보드</a:t>
            </a:r>
            <a:endParaRPr lang="en-US" altLang="ko-KR" sz="2400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493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C9A871-726D-461A-8AE8-698C14FBE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96" y="844061"/>
            <a:ext cx="3877408" cy="51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32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422B6E-F0E6-4964-8632-438BA600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3339" y="3198167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페르소나</a:t>
            </a:r>
            <a:endParaRPr lang="en-US" altLang="ko-KR" sz="2400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372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860" y="286786"/>
            <a:ext cx="2593829" cy="274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b="1" i="1" dirty="0"/>
              <a:t>1. </a:t>
            </a:r>
            <a:r>
              <a:rPr lang="ko-KR" altLang="en-US" sz="1200" b="1" i="1" dirty="0" err="1"/>
              <a:t>퍼소나</a:t>
            </a:r>
            <a:endParaRPr lang="en-US" sz="1200" b="1" i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89876" y="6663300"/>
            <a:ext cx="12370230" cy="50777"/>
            <a:chOff x="-134815" y="9994950"/>
            <a:chExt cx="18555345" cy="761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8166" y="143067"/>
            <a:ext cx="12370230" cy="50777"/>
            <a:chOff x="-117249" y="21460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9876" y="572360"/>
            <a:ext cx="12370230" cy="50777"/>
            <a:chOff x="-134815" y="858539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4400" y="954766"/>
            <a:ext cx="50777" cy="4032645"/>
            <a:chOff x="17362219" y="1404974"/>
            <a:chExt cx="76165" cy="60489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4375818" y="4391375"/>
              <a:ext cx="6048967" cy="76165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5533477" y="1820477"/>
            <a:ext cx="4509351" cy="1049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4" name="그룹 13"/>
          <p:cNvGrpSpPr/>
          <p:nvPr/>
        </p:nvGrpSpPr>
        <p:grpSpPr>
          <a:xfrm>
            <a:off x="1016000" y="944451"/>
            <a:ext cx="9705243" cy="5307998"/>
            <a:chOff x="400659" y="193525"/>
            <a:chExt cx="11210794" cy="6200384"/>
          </a:xfrm>
        </p:grpSpPr>
        <p:sp>
          <p:nvSpPr>
            <p:cNvPr id="16" name="Google Shape;84;p1"/>
            <p:cNvSpPr/>
            <p:nvPr/>
          </p:nvSpPr>
          <p:spPr>
            <a:xfrm>
              <a:off x="400659" y="193525"/>
              <a:ext cx="11210794" cy="6200384"/>
            </a:xfrm>
            <a:prstGeom prst="rect">
              <a:avLst/>
            </a:prstGeom>
            <a:solidFill>
              <a:schemeClr val="lt2">
                <a:alpha val="47843"/>
              </a:schemeClr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  </a:t>
              </a:r>
              <a:endParaRPr sz="1200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85;p1"/>
            <p:cNvSpPr/>
            <p:nvPr/>
          </p:nvSpPr>
          <p:spPr>
            <a:xfrm>
              <a:off x="1293909" y="691453"/>
              <a:ext cx="3419061" cy="265871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86;p1"/>
            <p:cNvSpPr txBox="1"/>
            <p:nvPr/>
          </p:nvSpPr>
          <p:spPr>
            <a:xfrm>
              <a:off x="1438631" y="753040"/>
              <a:ext cx="1750147" cy="19165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김민지</a:t>
              </a:r>
              <a:endParaRPr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r>
                <a:rPr lang="en-US" altLang="ko-KR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24, </a:t>
              </a:r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대학생 </a:t>
              </a:r>
              <a:r>
                <a:rPr lang="en-US" altLang="ko-KR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서울소재</a:t>
              </a:r>
              <a:r>
                <a:rPr lang="en-US" altLang="ko-KR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)</a:t>
              </a:r>
            </a:p>
            <a:p>
              <a:endParaRPr lang="en-US" sz="933" b="1" dirty="0">
                <a:solidFill>
                  <a:schemeClr val="lt1"/>
                </a:solidFill>
                <a:ea typeface="Malgun Gothic"/>
                <a:sym typeface="Malgun Gothic"/>
              </a:endParaRPr>
            </a:p>
            <a:p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sym typeface="Malgun Gothic"/>
                </a:rPr>
                <a:t>자취생</a:t>
              </a:r>
              <a:endParaRPr lang="en-US" sz="933" b="1" dirty="0">
                <a:solidFill>
                  <a:schemeClr val="lt1"/>
                </a:solidFill>
                <a:ea typeface="Malgun Gothic"/>
                <a:sym typeface="Malgun Gothic"/>
              </a:endParaRPr>
            </a:p>
            <a:p>
              <a:endParaRPr lang="en-US" altLang="ko-KR" sz="933" b="1" dirty="0">
                <a:solidFill>
                  <a:schemeClr val="lt1"/>
                </a:solidFill>
                <a:ea typeface="Malgun Gothic"/>
                <a:sym typeface="Malgun Gothic"/>
              </a:endParaRPr>
            </a:p>
            <a:p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sym typeface="Malgun Gothic"/>
                </a:rPr>
                <a:t>광주 본가</a:t>
              </a:r>
              <a:endParaRPr lang="en-US" altLang="ko-KR" sz="933" b="1" dirty="0">
                <a:solidFill>
                  <a:schemeClr val="lt1"/>
                </a:solidFill>
                <a:ea typeface="Malgun Gothic"/>
                <a:sym typeface="Malgun Gothic"/>
              </a:endParaRPr>
            </a:p>
            <a:p>
              <a:endParaRPr lang="en-US" altLang="ko-KR" sz="933" b="1" dirty="0">
                <a:solidFill>
                  <a:schemeClr val="lt1"/>
                </a:solidFill>
                <a:ea typeface="Malgun Gothic"/>
                <a:sym typeface="Malgun Gothic"/>
              </a:endParaRPr>
            </a:p>
            <a:p>
              <a:r>
                <a:rPr lang="ko-KR" altLang="en-US" sz="933" b="1" dirty="0" err="1">
                  <a:solidFill>
                    <a:schemeClr val="lt1"/>
                  </a:solidFill>
                  <a:ea typeface="Malgun Gothic"/>
                  <a:sym typeface="Malgun Gothic"/>
                </a:rPr>
                <a:t>아이돌</a:t>
              </a:r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sym typeface="Malgun Gothic"/>
                </a:rPr>
                <a:t> 팬</a:t>
              </a:r>
              <a:endParaRPr lang="en-US" altLang="ko-KR" sz="933" b="1" dirty="0">
                <a:solidFill>
                  <a:schemeClr val="lt1"/>
                </a:solidFill>
                <a:ea typeface="Malgun Gothic"/>
                <a:sym typeface="Malgun Gothic"/>
              </a:endParaRPr>
            </a:p>
            <a:p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sym typeface="Malgun Gothic"/>
                </a:rPr>
                <a:t>경력 있음</a:t>
              </a:r>
              <a:endParaRPr lang="en-US" altLang="ko-KR" sz="933" b="1" dirty="0">
                <a:solidFill>
                  <a:schemeClr val="lt1"/>
                </a:solidFill>
                <a:ea typeface="Malgun Gothic"/>
                <a:sym typeface="Malgun Gothic"/>
              </a:endParaRPr>
            </a:p>
            <a:p>
              <a:endParaRPr lang="en-US" altLang="ko-KR" sz="933" b="1" dirty="0">
                <a:solidFill>
                  <a:schemeClr val="lt1"/>
                </a:solidFill>
                <a:ea typeface="Malgun Gothic"/>
                <a:sym typeface="Malgun Gothic"/>
              </a:endParaRPr>
            </a:p>
            <a:p>
              <a:endParaRPr lang="en-US" altLang="ko-KR" sz="933" b="1" dirty="0">
                <a:solidFill>
                  <a:schemeClr val="lt1"/>
                </a:solidFill>
                <a:ea typeface="Malgun Gothic"/>
                <a:sym typeface="Malgun Gothic"/>
              </a:endParaRPr>
            </a:p>
          </p:txBody>
        </p:sp>
        <p:cxnSp>
          <p:nvCxnSpPr>
            <p:cNvPr id="20" name="Google Shape;87;p1"/>
            <p:cNvCxnSpPr/>
            <p:nvPr/>
          </p:nvCxnSpPr>
          <p:spPr>
            <a:xfrm>
              <a:off x="5618921" y="1113184"/>
              <a:ext cx="510208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88;p1"/>
            <p:cNvCxnSpPr/>
            <p:nvPr/>
          </p:nvCxnSpPr>
          <p:spPr>
            <a:xfrm>
              <a:off x="5618921" y="2499042"/>
              <a:ext cx="510208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" name="Google Shape;89;p1"/>
            <p:cNvSpPr txBox="1"/>
            <p:nvPr/>
          </p:nvSpPr>
          <p:spPr>
            <a:xfrm>
              <a:off x="5618921" y="702366"/>
              <a:ext cx="1298715" cy="28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altLang="ko-KR" sz="1200" b="1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Profile</a:t>
              </a:r>
              <a:endParaRPr sz="1200" b="1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Google Shape;91;p1"/>
            <p:cNvCxnSpPr/>
            <p:nvPr/>
          </p:nvCxnSpPr>
          <p:spPr>
            <a:xfrm>
              <a:off x="8151743" y="2679700"/>
              <a:ext cx="0" cy="20268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" name="Google Shape;92;p1"/>
            <p:cNvSpPr txBox="1"/>
            <p:nvPr/>
          </p:nvSpPr>
          <p:spPr>
            <a:xfrm>
              <a:off x="5618920" y="2649883"/>
              <a:ext cx="1708979" cy="28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altLang="ko-KR" sz="1200" b="1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Needs/Goals</a:t>
              </a:r>
              <a:endParaRPr sz="1200" b="1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93;p1"/>
            <p:cNvSpPr txBox="1"/>
            <p:nvPr/>
          </p:nvSpPr>
          <p:spPr>
            <a:xfrm>
              <a:off x="8269356" y="2645466"/>
              <a:ext cx="1877944" cy="28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altLang="ko-KR" sz="1200" b="1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Pain Points</a:t>
              </a:r>
              <a:endParaRPr sz="1200" b="1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96;p1"/>
            <p:cNvSpPr txBox="1"/>
            <p:nvPr/>
          </p:nvSpPr>
          <p:spPr>
            <a:xfrm>
              <a:off x="1017544" y="3663434"/>
              <a:ext cx="1522455" cy="28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altLang="ko-KR" sz="1200" b="1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Personality</a:t>
              </a:r>
              <a:endParaRPr sz="1200" b="1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97;p1"/>
            <p:cNvSpPr txBox="1"/>
            <p:nvPr/>
          </p:nvSpPr>
          <p:spPr>
            <a:xfrm>
              <a:off x="1153464" y="4002778"/>
              <a:ext cx="2657612" cy="215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ko-KR" altLang="en-US" sz="800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외향적		 내향적</a:t>
              </a:r>
              <a:endParaRPr sz="800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98;p1"/>
            <p:cNvSpPr txBox="1"/>
            <p:nvPr/>
          </p:nvSpPr>
          <p:spPr>
            <a:xfrm>
              <a:off x="1153464" y="4579062"/>
              <a:ext cx="2657612" cy="215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ko-KR" altLang="en-US" sz="800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이성적		 감성적</a:t>
              </a:r>
              <a:endParaRPr sz="800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99;p1"/>
            <p:cNvSpPr txBox="1"/>
            <p:nvPr/>
          </p:nvSpPr>
          <p:spPr>
            <a:xfrm>
              <a:off x="1153464" y="5149843"/>
              <a:ext cx="2657612" cy="215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ko-KR" altLang="en-US" sz="800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보수적		 진보적</a:t>
              </a:r>
              <a:endParaRPr sz="800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100;p1"/>
            <p:cNvSpPr txBox="1"/>
            <p:nvPr/>
          </p:nvSpPr>
          <p:spPr>
            <a:xfrm>
              <a:off x="1153464" y="5720623"/>
              <a:ext cx="2657612" cy="215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ko-KR" altLang="en-US" sz="800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수동적		 능동적</a:t>
              </a:r>
              <a:endParaRPr sz="800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01;p1"/>
            <p:cNvSpPr/>
            <p:nvPr/>
          </p:nvSpPr>
          <p:spPr>
            <a:xfrm>
              <a:off x="1225550" y="4279777"/>
              <a:ext cx="2362200" cy="17157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02;p1"/>
            <p:cNvSpPr/>
            <p:nvPr/>
          </p:nvSpPr>
          <p:spPr>
            <a:xfrm>
              <a:off x="1225550" y="4856062"/>
              <a:ext cx="2362200" cy="17157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Google Shape;103;p1"/>
            <p:cNvSpPr/>
            <p:nvPr/>
          </p:nvSpPr>
          <p:spPr>
            <a:xfrm>
              <a:off x="1225550" y="5402159"/>
              <a:ext cx="2362200" cy="17157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" name="Google Shape;104;p1"/>
            <p:cNvSpPr/>
            <p:nvPr/>
          </p:nvSpPr>
          <p:spPr>
            <a:xfrm>
              <a:off x="1225550" y="5997622"/>
              <a:ext cx="2362200" cy="17157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105;p1"/>
            <p:cNvSpPr/>
            <p:nvPr/>
          </p:nvSpPr>
          <p:spPr>
            <a:xfrm>
              <a:off x="2904618" y="4279472"/>
              <a:ext cx="197644" cy="171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" name="Google Shape;106;p1"/>
            <p:cNvSpPr/>
            <p:nvPr/>
          </p:nvSpPr>
          <p:spPr>
            <a:xfrm>
              <a:off x="1679949" y="4858160"/>
              <a:ext cx="197644" cy="171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" name="Google Shape;107;p1"/>
            <p:cNvSpPr/>
            <p:nvPr/>
          </p:nvSpPr>
          <p:spPr>
            <a:xfrm>
              <a:off x="1877593" y="5402158"/>
              <a:ext cx="197644" cy="171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" name="Google Shape;108;p1"/>
            <p:cNvSpPr/>
            <p:nvPr/>
          </p:nvSpPr>
          <p:spPr>
            <a:xfrm>
              <a:off x="2144769" y="5997622"/>
              <a:ext cx="197644" cy="171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2" name="Google Shape;109;p1"/>
            <p:cNvCxnSpPr/>
            <p:nvPr/>
          </p:nvCxnSpPr>
          <p:spPr>
            <a:xfrm>
              <a:off x="5600696" y="4789442"/>
              <a:ext cx="5102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" name="Google Shape;110;p1"/>
            <p:cNvSpPr txBox="1"/>
            <p:nvPr/>
          </p:nvSpPr>
          <p:spPr>
            <a:xfrm>
              <a:off x="5618931" y="4916192"/>
              <a:ext cx="1878000" cy="28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altLang="ko-KR" sz="1200" b="1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Character</a:t>
              </a:r>
              <a:endParaRPr sz="1200" b="1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" name="Google Shape;111;p1"/>
            <p:cNvSpPr/>
            <p:nvPr/>
          </p:nvSpPr>
          <p:spPr>
            <a:xfrm>
              <a:off x="5708624" y="5412251"/>
              <a:ext cx="1209000" cy="4887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r>
                <a:rPr lang="ko-KR" altLang="en-US" sz="120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소심함</a:t>
              </a:r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" name="Google Shape;112;p1"/>
            <p:cNvSpPr/>
            <p:nvPr/>
          </p:nvSpPr>
          <p:spPr>
            <a:xfrm>
              <a:off x="7060349" y="5412251"/>
              <a:ext cx="1209000" cy="4887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r>
                <a:rPr lang="ko-KR" altLang="en-US" sz="120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어덕행덕</a:t>
              </a:r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113;p1"/>
            <p:cNvSpPr/>
            <p:nvPr/>
          </p:nvSpPr>
          <p:spPr>
            <a:xfrm>
              <a:off x="8412074" y="5384326"/>
              <a:ext cx="1209000" cy="4887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r>
                <a:rPr lang="ko-KR" altLang="en-US" sz="120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자취</a:t>
              </a:r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" name="Google Shape;114;p1"/>
            <p:cNvSpPr/>
            <p:nvPr/>
          </p:nvSpPr>
          <p:spPr>
            <a:xfrm>
              <a:off x="9763799" y="5384326"/>
              <a:ext cx="1209000" cy="4887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r>
                <a:rPr lang="ko-KR" altLang="en-US" sz="120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팬</a:t>
              </a:r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9" r="12763" b="8466"/>
          <a:stretch/>
        </p:blipFill>
        <p:spPr>
          <a:xfrm>
            <a:off x="2752597" y="1903859"/>
            <a:ext cx="2307804" cy="2038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17834" y="1651582"/>
            <a:ext cx="1107996" cy="32619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200" dirty="0"/>
              <a:t>PERSONA is a virtual character of potential users.</a:t>
            </a:r>
          </a:p>
          <a:p>
            <a:r>
              <a:rPr lang="en-US" altLang="ko-KR" sz="1200" dirty="0"/>
              <a:t>It may not exactly represents the whole users.</a:t>
            </a:r>
          </a:p>
          <a:p>
            <a:r>
              <a:rPr lang="en-US" altLang="ko-KR" sz="1200" dirty="0"/>
              <a:t>But it certainly helps us understand and be ready for various character of users.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33476" y="1820477"/>
            <a:ext cx="4423324" cy="99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8" name="Google Shape;90;p1"/>
          <p:cNvSpPr txBox="1"/>
          <p:nvPr/>
        </p:nvSpPr>
        <p:spPr>
          <a:xfrm>
            <a:off x="5533477" y="1820477"/>
            <a:ext cx="4520156" cy="92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altLang="ko-KR" sz="933" dirty="0">
                <a:solidFill>
                  <a:schemeClr val="dk1"/>
                </a:solidFill>
                <a:cs typeface="Malgun Gothic"/>
                <a:sym typeface="Malgun Gothic"/>
              </a:rPr>
              <a:t>4</a:t>
            </a:r>
            <a:r>
              <a:rPr lang="ko-KR" altLang="en-US" sz="933" dirty="0">
                <a:solidFill>
                  <a:schemeClr val="dk1"/>
                </a:solidFill>
                <a:cs typeface="Malgun Gothic"/>
                <a:sym typeface="Malgun Gothic"/>
              </a:rPr>
              <a:t>년제 대학교를 다니고 있는 여자 대학생</a:t>
            </a:r>
            <a:r>
              <a:rPr lang="en-US" altLang="ko-KR" sz="933" dirty="0">
                <a:solidFill>
                  <a:schemeClr val="dk1"/>
                </a:solidFill>
                <a:cs typeface="Malgun Gothic"/>
                <a:sym typeface="Malgun Gothic"/>
              </a:rPr>
              <a:t>.</a:t>
            </a:r>
            <a:endParaRPr sz="1333" dirty="0"/>
          </a:p>
          <a:p>
            <a:r>
              <a:rPr lang="ko-KR" altLang="en-US" sz="933" dirty="0" err="1">
                <a:solidFill>
                  <a:schemeClr val="dk1"/>
                </a:solidFill>
                <a:cs typeface="Malgun Gothic"/>
                <a:sym typeface="Malgun Gothic"/>
              </a:rPr>
              <a:t>학기중에는</a:t>
            </a:r>
            <a:r>
              <a:rPr lang="ko-KR" altLang="en-US" sz="933" dirty="0">
                <a:solidFill>
                  <a:schemeClr val="dk1"/>
                </a:solidFill>
                <a:cs typeface="Malgun Gothic"/>
                <a:sym typeface="Malgun Gothic"/>
              </a:rPr>
              <a:t> 서울에 있는 대학교의 기숙사에서 생활하고</a:t>
            </a:r>
            <a:r>
              <a:rPr lang="en-US" altLang="ko-KR" sz="933" dirty="0">
                <a:solidFill>
                  <a:schemeClr val="dk1"/>
                </a:solidFill>
                <a:cs typeface="Malgun Gothic"/>
                <a:sym typeface="Malgun Gothic"/>
              </a:rPr>
              <a:t>, </a:t>
            </a:r>
            <a:r>
              <a:rPr lang="ko-KR" altLang="en-US" sz="933" dirty="0">
                <a:solidFill>
                  <a:schemeClr val="dk1"/>
                </a:solidFill>
                <a:cs typeface="Malgun Gothic"/>
                <a:sym typeface="Malgun Gothic"/>
              </a:rPr>
              <a:t>종강 이후에는 다시 광주로 내려가 지낸다</a:t>
            </a:r>
            <a:r>
              <a:rPr lang="en-US" altLang="ko-KR" sz="933" dirty="0">
                <a:solidFill>
                  <a:schemeClr val="dk1"/>
                </a:solidFill>
                <a:cs typeface="Malgun Gothic"/>
                <a:sym typeface="Malgun Gothic"/>
              </a:rPr>
              <a:t>. </a:t>
            </a:r>
            <a:r>
              <a:rPr lang="ko-KR" altLang="en-US" sz="933" dirty="0">
                <a:solidFill>
                  <a:schemeClr val="dk1"/>
                </a:solidFill>
                <a:cs typeface="Malgun Gothic"/>
                <a:sym typeface="Malgun Gothic"/>
              </a:rPr>
              <a:t>서울에 와서 만나게 된 친구와 함께 공연을 보러 다니는 것을 좋아하지만</a:t>
            </a:r>
            <a:r>
              <a:rPr lang="en-US" altLang="ko-KR" sz="933" dirty="0">
                <a:solidFill>
                  <a:schemeClr val="dk1"/>
                </a:solidFill>
                <a:cs typeface="Malgun Gothic"/>
                <a:sym typeface="Malgun Gothic"/>
              </a:rPr>
              <a:t>, </a:t>
            </a:r>
            <a:r>
              <a:rPr lang="ko-KR" altLang="en-US" sz="933" dirty="0">
                <a:solidFill>
                  <a:schemeClr val="dk1"/>
                </a:solidFill>
                <a:cs typeface="Malgun Gothic"/>
                <a:sym typeface="Malgun Gothic"/>
              </a:rPr>
              <a:t>방학 때는 서울로 올라오기가 쉽지 않아 공연도 참여하기 어려워져 아쉬운 마음이 든다</a:t>
            </a:r>
            <a:r>
              <a:rPr lang="en-US" altLang="ko-KR" sz="933" dirty="0">
                <a:solidFill>
                  <a:schemeClr val="dk1"/>
                </a:solidFill>
                <a:cs typeface="Malgun Gothic"/>
                <a:sym typeface="Malgun Gothic"/>
              </a:rPr>
              <a:t>. </a:t>
            </a:r>
            <a:r>
              <a:rPr lang="ko-KR" altLang="en-US" sz="933" dirty="0">
                <a:solidFill>
                  <a:schemeClr val="dk1"/>
                </a:solidFill>
                <a:cs typeface="Malgun Gothic"/>
                <a:sym typeface="Malgun Gothic"/>
              </a:rPr>
              <a:t>배우들의 소식을 알고 싶지만 소속사 사이트가 따로 존재하지 않아 불편함을 겪고 있다</a:t>
            </a:r>
            <a:r>
              <a:rPr lang="en-US" altLang="ko-KR" sz="933" dirty="0">
                <a:solidFill>
                  <a:schemeClr val="dk1"/>
                </a:solidFill>
                <a:cs typeface="Malgun Gothic"/>
                <a:sym typeface="Malgun Gothic"/>
              </a:rPr>
              <a:t>. </a:t>
            </a:r>
            <a:r>
              <a:rPr lang="ko-KR" altLang="en-US" sz="933" dirty="0">
                <a:solidFill>
                  <a:schemeClr val="dk1"/>
                </a:solidFill>
                <a:cs typeface="Malgun Gothic"/>
                <a:sym typeface="Malgun Gothic"/>
              </a:rPr>
              <a:t>대규모 펜 카페나 오프라인 모임은 조금 어색해 한다</a:t>
            </a:r>
            <a:r>
              <a:rPr lang="en-US" altLang="ko-KR" sz="933" dirty="0">
                <a:solidFill>
                  <a:schemeClr val="dk1"/>
                </a:solidFill>
                <a:cs typeface="Malgun Gothic"/>
                <a:sym typeface="Malgun Gothic"/>
              </a:rPr>
              <a:t>.</a:t>
            </a:r>
            <a:endParaRPr sz="1333" dirty="0"/>
          </a:p>
        </p:txBody>
      </p:sp>
      <p:sp>
        <p:nvSpPr>
          <p:cNvPr id="49" name="직사각형 48"/>
          <p:cNvSpPr/>
          <p:nvPr/>
        </p:nvSpPr>
        <p:spPr>
          <a:xfrm>
            <a:off x="5550092" y="3373891"/>
            <a:ext cx="2074245" cy="1396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7890664" y="3360645"/>
            <a:ext cx="2043950" cy="140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0" name="Google Shape;94;p1"/>
          <p:cNvSpPr txBox="1"/>
          <p:nvPr/>
        </p:nvSpPr>
        <p:spPr>
          <a:xfrm>
            <a:off x="5522482" y="3322865"/>
            <a:ext cx="1913035" cy="153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endParaRPr lang="en-US" altLang="ko-KR"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  <a:p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배우들의 소식을 알고 싶어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.</a:t>
            </a:r>
            <a:endParaRPr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  <a:p>
            <a:endParaRPr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  <a:p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이번 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00 </a:t>
            </a:r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배우의 분장 모습이 궁금한데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.. </a:t>
            </a:r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잘 어울릴 것 같아</a:t>
            </a:r>
            <a:endParaRPr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  <a:p>
            <a:endParaRPr lang="en-US"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  <a:p>
            <a:r>
              <a:rPr 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XX </a:t>
            </a:r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배우는 어떤 사람인지 </a:t>
            </a:r>
            <a:r>
              <a:rPr lang="ko-KR" altLang="en-US" sz="800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알고싶다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.</a:t>
            </a:r>
            <a:endParaRPr lang="en-US"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  <a:p>
            <a:endParaRPr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  <a:p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몸이 멀어지면 마음도 멀어진다는데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공연에 참여하지 않아도 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00</a:t>
            </a:r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배우와 만날 수 있는 방법이 없을까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?</a:t>
            </a:r>
          </a:p>
          <a:p>
            <a:endParaRPr lang="en-US" sz="800" dirty="0">
              <a:solidFill>
                <a:schemeClr val="dk1"/>
              </a:solidFill>
              <a:ea typeface="Malgun Gothic"/>
              <a:sym typeface="Malgun Gothic"/>
            </a:endParaRPr>
          </a:p>
        </p:txBody>
      </p:sp>
      <p:sp>
        <p:nvSpPr>
          <p:cNvPr id="52" name="Google Shape;95;p1"/>
          <p:cNvSpPr txBox="1"/>
          <p:nvPr/>
        </p:nvSpPr>
        <p:spPr>
          <a:xfrm>
            <a:off x="7827972" y="3359889"/>
            <a:ext cx="1925628" cy="160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왜 소속사 사이트가 따로 </a:t>
            </a:r>
            <a:r>
              <a:rPr lang="ko-KR" altLang="en-US" sz="800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없는거야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?</a:t>
            </a:r>
            <a:endParaRPr sz="1200" dirty="0"/>
          </a:p>
          <a:p>
            <a:endParaRPr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  <a:p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팬 카페는 너무 복잡하고 친목 위주야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나는 다른 팬들과 어울리고 싶지는 않다고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.</a:t>
            </a:r>
            <a:endParaRPr sz="1200" dirty="0"/>
          </a:p>
          <a:p>
            <a:endParaRPr lang="en-US"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  <a:p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하나로 다 되는 사이트 좀 </a:t>
            </a:r>
            <a:r>
              <a:rPr lang="ko-KR" altLang="en-US" sz="800" dirty="0" err="1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만들라구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!!</a:t>
            </a:r>
            <a:endParaRPr lang="en-US"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  <a:p>
            <a:endParaRPr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  <a:p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이번에 알게 된 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00</a:t>
            </a:r>
            <a:r>
              <a:rPr lang="ko-KR" altLang="en-US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배우가 어떤 작품에 출현 했었는지 하나하나 찾아보는 건 너무 귀찮아</a:t>
            </a:r>
            <a:r>
              <a:rPr lang="en-US" altLang="ko-KR" sz="800" dirty="0">
                <a:solidFill>
                  <a:schemeClr val="dk1"/>
                </a:solidFill>
                <a:ea typeface="Malgun Gothic"/>
                <a:cs typeface="Malgun Gothic"/>
                <a:sym typeface="Malgun Gothic"/>
              </a:rPr>
              <a:t>.</a:t>
            </a:r>
          </a:p>
          <a:p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45504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422B6E-F0E6-4964-8632-438BA600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3339" y="3198167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정보구조 설계도</a:t>
            </a:r>
            <a:r>
              <a:rPr lang="en-US" altLang="ko-KR" sz="2400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2323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860" y="286786"/>
            <a:ext cx="2593829" cy="2742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00" b="1" i="1" dirty="0"/>
              <a:t>1. </a:t>
            </a:r>
            <a:r>
              <a:rPr lang="ko-KR" altLang="en-US" sz="1200" b="1" i="1" dirty="0" err="1"/>
              <a:t>퍼소나</a:t>
            </a:r>
            <a:endParaRPr lang="en-US" sz="1200" b="1" i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89876" y="6663300"/>
            <a:ext cx="12370230" cy="50777"/>
            <a:chOff x="-134815" y="9994950"/>
            <a:chExt cx="18555345" cy="761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34815" y="999495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8677" y="236009"/>
            <a:ext cx="12370230" cy="50777"/>
            <a:chOff x="-117249" y="214600"/>
            <a:chExt cx="18555345" cy="761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7249" y="214600"/>
              <a:ext cx="18555345" cy="76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9876" y="572360"/>
            <a:ext cx="12370230" cy="50777"/>
            <a:chOff x="-134815" y="858539"/>
            <a:chExt cx="18555345" cy="761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34815" y="858539"/>
              <a:ext cx="18555345" cy="76165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016000" y="944451"/>
            <a:ext cx="9705243" cy="5307998"/>
            <a:chOff x="400659" y="193525"/>
            <a:chExt cx="11210794" cy="6200384"/>
          </a:xfrm>
        </p:grpSpPr>
        <p:sp>
          <p:nvSpPr>
            <p:cNvPr id="16" name="Google Shape;84;p1"/>
            <p:cNvSpPr/>
            <p:nvPr/>
          </p:nvSpPr>
          <p:spPr>
            <a:xfrm>
              <a:off x="400659" y="193525"/>
              <a:ext cx="11210794" cy="6200384"/>
            </a:xfrm>
            <a:prstGeom prst="rect">
              <a:avLst/>
            </a:prstGeom>
            <a:solidFill>
              <a:schemeClr val="lt2">
                <a:alpha val="47843"/>
              </a:schemeClr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85;p1"/>
            <p:cNvSpPr/>
            <p:nvPr/>
          </p:nvSpPr>
          <p:spPr>
            <a:xfrm>
              <a:off x="1293909" y="691453"/>
              <a:ext cx="3419061" cy="265871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86;p1"/>
            <p:cNvSpPr txBox="1"/>
            <p:nvPr/>
          </p:nvSpPr>
          <p:spPr>
            <a:xfrm>
              <a:off x="1438631" y="753040"/>
              <a:ext cx="1750147" cy="2251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이은경</a:t>
              </a:r>
              <a:endParaRPr lang="en-US" altLang="ko-KR"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r>
                <a:rPr lang="en-US" altLang="ko-KR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34 </a:t>
              </a:r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직장인 </a:t>
              </a:r>
              <a:r>
                <a:rPr lang="en-US" altLang="ko-KR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서울 거주</a:t>
              </a:r>
              <a:r>
                <a:rPr lang="en-US" altLang="ko-KR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)</a:t>
              </a:r>
            </a:p>
            <a:p>
              <a:endParaRPr lang="en-US" altLang="ko-KR"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남편 있음</a:t>
              </a:r>
              <a:endParaRPr lang="en-US" altLang="ko-KR"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endParaRPr lang="en-US" altLang="ko-KR"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아이</a:t>
              </a:r>
              <a:r>
                <a:rPr lang="en-US" altLang="ko-KR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없음</a:t>
              </a:r>
              <a:endParaRPr lang="en-US" altLang="ko-KR"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endParaRPr lang="en-US" altLang="ko-KR"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주</a:t>
              </a:r>
              <a:r>
                <a:rPr lang="en-US" altLang="ko-KR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5</a:t>
              </a:r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일 근무</a:t>
              </a:r>
              <a:endParaRPr lang="en-US" altLang="ko-KR"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endParaRPr lang="en-US" altLang="ko-KR"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r>
                <a:rPr lang="en-US" altLang="ko-KR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09~18</a:t>
              </a:r>
              <a:r>
                <a:rPr lang="ko-KR" altLang="en-US" sz="933" b="1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시 근무</a:t>
              </a:r>
              <a:endParaRPr lang="en-US" altLang="ko-KR"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endParaRPr lang="en-US" altLang="ko-KR"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endParaRPr lang="en-US" altLang="ko-KR"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  <a:p>
              <a:endParaRPr sz="933" b="1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0" name="Google Shape;87;p1"/>
            <p:cNvCxnSpPr/>
            <p:nvPr/>
          </p:nvCxnSpPr>
          <p:spPr>
            <a:xfrm>
              <a:off x="5618921" y="1113184"/>
              <a:ext cx="510208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88;p1"/>
            <p:cNvCxnSpPr/>
            <p:nvPr/>
          </p:nvCxnSpPr>
          <p:spPr>
            <a:xfrm>
              <a:off x="5618921" y="2499042"/>
              <a:ext cx="510208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" name="Google Shape;89;p1"/>
            <p:cNvSpPr txBox="1"/>
            <p:nvPr/>
          </p:nvSpPr>
          <p:spPr>
            <a:xfrm>
              <a:off x="5618921" y="702366"/>
              <a:ext cx="1298715" cy="28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altLang="ko-KR" sz="1200" b="1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Profile</a:t>
              </a:r>
              <a:endParaRPr sz="1200" b="1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Google Shape;91;p1"/>
            <p:cNvCxnSpPr/>
            <p:nvPr/>
          </p:nvCxnSpPr>
          <p:spPr>
            <a:xfrm>
              <a:off x="8151743" y="2679700"/>
              <a:ext cx="0" cy="20268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" name="Google Shape;92;p1"/>
            <p:cNvSpPr txBox="1"/>
            <p:nvPr/>
          </p:nvSpPr>
          <p:spPr>
            <a:xfrm>
              <a:off x="5618920" y="2649883"/>
              <a:ext cx="1708979" cy="28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altLang="ko-KR" sz="1200" b="1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Needs/Goals</a:t>
              </a:r>
              <a:endParaRPr sz="1200" b="1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93;p1"/>
            <p:cNvSpPr txBox="1"/>
            <p:nvPr/>
          </p:nvSpPr>
          <p:spPr>
            <a:xfrm>
              <a:off x="8269356" y="2645466"/>
              <a:ext cx="1877944" cy="28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altLang="ko-KR" sz="1200" b="1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Pain Points</a:t>
              </a:r>
              <a:endParaRPr sz="1200" b="1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96;p1"/>
            <p:cNvSpPr txBox="1"/>
            <p:nvPr/>
          </p:nvSpPr>
          <p:spPr>
            <a:xfrm>
              <a:off x="1017544" y="3663434"/>
              <a:ext cx="1522455" cy="28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altLang="ko-KR" sz="1200" b="1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Personality</a:t>
              </a:r>
              <a:endParaRPr sz="1200" b="1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97;p1"/>
            <p:cNvSpPr txBox="1"/>
            <p:nvPr/>
          </p:nvSpPr>
          <p:spPr>
            <a:xfrm>
              <a:off x="1153464" y="4002778"/>
              <a:ext cx="2657612" cy="215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ko-KR" altLang="en-US" sz="800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외향적		 내향적</a:t>
              </a:r>
              <a:endParaRPr sz="800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98;p1"/>
            <p:cNvSpPr txBox="1"/>
            <p:nvPr/>
          </p:nvSpPr>
          <p:spPr>
            <a:xfrm>
              <a:off x="1153464" y="4579062"/>
              <a:ext cx="2657612" cy="215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ko-KR" altLang="en-US" sz="800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이성적		 감성적</a:t>
              </a:r>
              <a:endParaRPr sz="800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99;p1"/>
            <p:cNvSpPr txBox="1"/>
            <p:nvPr/>
          </p:nvSpPr>
          <p:spPr>
            <a:xfrm>
              <a:off x="1153464" y="5149843"/>
              <a:ext cx="2657612" cy="215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ko-KR" altLang="en-US" sz="800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보수적		 진보적</a:t>
              </a:r>
              <a:endParaRPr sz="800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100;p1"/>
            <p:cNvSpPr txBox="1"/>
            <p:nvPr/>
          </p:nvSpPr>
          <p:spPr>
            <a:xfrm>
              <a:off x="1153464" y="5720623"/>
              <a:ext cx="2657612" cy="215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ko-KR" altLang="en-US" sz="800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수동적		 능동적</a:t>
              </a:r>
              <a:endParaRPr sz="800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01;p1"/>
            <p:cNvSpPr/>
            <p:nvPr/>
          </p:nvSpPr>
          <p:spPr>
            <a:xfrm>
              <a:off x="1225550" y="4279777"/>
              <a:ext cx="2362200" cy="17157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02;p1"/>
            <p:cNvSpPr/>
            <p:nvPr/>
          </p:nvSpPr>
          <p:spPr>
            <a:xfrm>
              <a:off x="1225550" y="4856062"/>
              <a:ext cx="2362200" cy="17157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Google Shape;103;p1"/>
            <p:cNvSpPr/>
            <p:nvPr/>
          </p:nvSpPr>
          <p:spPr>
            <a:xfrm>
              <a:off x="1225550" y="5402159"/>
              <a:ext cx="2362200" cy="17157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" name="Google Shape;104;p1"/>
            <p:cNvSpPr/>
            <p:nvPr/>
          </p:nvSpPr>
          <p:spPr>
            <a:xfrm>
              <a:off x="1225550" y="5997622"/>
              <a:ext cx="2362200" cy="171573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105;p1"/>
            <p:cNvSpPr/>
            <p:nvPr/>
          </p:nvSpPr>
          <p:spPr>
            <a:xfrm>
              <a:off x="1877593" y="4279472"/>
              <a:ext cx="197644" cy="171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" name="Google Shape;106;p1"/>
            <p:cNvSpPr/>
            <p:nvPr/>
          </p:nvSpPr>
          <p:spPr>
            <a:xfrm>
              <a:off x="2280131" y="4858160"/>
              <a:ext cx="197644" cy="171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" name="Google Shape;107;p1"/>
            <p:cNvSpPr/>
            <p:nvPr/>
          </p:nvSpPr>
          <p:spPr>
            <a:xfrm>
              <a:off x="2539999" y="5402158"/>
              <a:ext cx="197644" cy="171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" name="Google Shape;108;p1"/>
            <p:cNvSpPr/>
            <p:nvPr/>
          </p:nvSpPr>
          <p:spPr>
            <a:xfrm>
              <a:off x="2991134" y="5997622"/>
              <a:ext cx="197644" cy="171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endParaRPr sz="120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2" name="Google Shape;109;p1"/>
            <p:cNvCxnSpPr/>
            <p:nvPr/>
          </p:nvCxnSpPr>
          <p:spPr>
            <a:xfrm>
              <a:off x="5600696" y="4789442"/>
              <a:ext cx="5102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" name="Google Shape;110;p1"/>
            <p:cNvSpPr txBox="1"/>
            <p:nvPr/>
          </p:nvSpPr>
          <p:spPr>
            <a:xfrm>
              <a:off x="5618931" y="4916192"/>
              <a:ext cx="1878000" cy="287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altLang="ko-KR" sz="1200" b="1">
                  <a:solidFill>
                    <a:schemeClr val="dk1"/>
                  </a:solidFill>
                  <a:ea typeface="Malgun Gothic"/>
                  <a:cs typeface="Malgun Gothic"/>
                  <a:sym typeface="Malgun Gothic"/>
                </a:rPr>
                <a:t>Character</a:t>
              </a:r>
              <a:endParaRPr sz="1200" b="1">
                <a:solidFill>
                  <a:schemeClr val="dk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" name="Google Shape;111;p1"/>
            <p:cNvSpPr/>
            <p:nvPr/>
          </p:nvSpPr>
          <p:spPr>
            <a:xfrm>
              <a:off x="5708624" y="5412251"/>
              <a:ext cx="1209000" cy="4887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직장인</a:t>
              </a:r>
              <a:endParaRPr sz="1200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" name="Google Shape;112;p1"/>
            <p:cNvSpPr/>
            <p:nvPr/>
          </p:nvSpPr>
          <p:spPr>
            <a:xfrm>
              <a:off x="7060349" y="5412251"/>
              <a:ext cx="1209000" cy="4887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누나부대</a:t>
              </a:r>
              <a:endParaRPr sz="1200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113;p1"/>
            <p:cNvSpPr/>
            <p:nvPr/>
          </p:nvSpPr>
          <p:spPr>
            <a:xfrm>
              <a:off x="8412074" y="5384326"/>
              <a:ext cx="1209000" cy="4887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진취적</a:t>
              </a:r>
              <a:endParaRPr sz="1200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" name="Google Shape;114;p1"/>
            <p:cNvSpPr/>
            <p:nvPr/>
          </p:nvSpPr>
          <p:spPr>
            <a:xfrm>
              <a:off x="9763799" y="5384326"/>
              <a:ext cx="1209000" cy="4887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spcFirstLastPara="1" wrap="square" lIns="60950" tIns="30467" rIns="60950" bIns="30467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lt1"/>
                  </a:solidFill>
                  <a:ea typeface="Malgun Gothic"/>
                  <a:cs typeface="Malgun Gothic"/>
                  <a:sym typeface="Malgun Gothic"/>
                </a:rPr>
                <a:t>ENFP</a:t>
              </a:r>
              <a:endParaRPr sz="1200" dirty="0">
                <a:solidFill>
                  <a:schemeClr val="lt1"/>
                </a:solidFill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" r="32500" b="-350"/>
          <a:stretch/>
        </p:blipFill>
        <p:spPr>
          <a:xfrm>
            <a:off x="2742977" y="1900192"/>
            <a:ext cx="2317424" cy="205194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917834" y="1651582"/>
            <a:ext cx="1107996" cy="32619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200" dirty="0"/>
              <a:t>PERSONA is a virtual character of potential users.</a:t>
            </a:r>
          </a:p>
          <a:p>
            <a:r>
              <a:rPr lang="en-US" altLang="ko-KR" sz="1200" dirty="0"/>
              <a:t>It may not exactly represents the whole users.</a:t>
            </a:r>
          </a:p>
          <a:p>
            <a:r>
              <a:rPr lang="en-US" altLang="ko-KR" sz="1200" dirty="0"/>
              <a:t>But it certainly helps us understand and be ready for various character of users.</a:t>
            </a:r>
          </a:p>
        </p:txBody>
      </p:sp>
      <p:grpSp>
        <p:nvGrpSpPr>
          <p:cNvPr id="52" name="그룹 1004"/>
          <p:cNvGrpSpPr/>
          <p:nvPr/>
        </p:nvGrpSpPr>
        <p:grpSpPr>
          <a:xfrm>
            <a:off x="11074400" y="954766"/>
            <a:ext cx="50777" cy="4032645"/>
            <a:chOff x="17362219" y="1404974"/>
            <a:chExt cx="76165" cy="6048967"/>
          </a:xfrm>
        </p:grpSpPr>
        <p:pic>
          <p:nvPicPr>
            <p:cNvPr id="53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375818" y="4391375"/>
              <a:ext cx="6048967" cy="76165"/>
            </a:xfrm>
            <a:prstGeom prst="rect">
              <a:avLst/>
            </a:prstGeom>
          </p:spPr>
        </p:pic>
      </p:grpSp>
      <p:sp>
        <p:nvSpPr>
          <p:cNvPr id="49" name="직사각형 48"/>
          <p:cNvSpPr/>
          <p:nvPr/>
        </p:nvSpPr>
        <p:spPr>
          <a:xfrm>
            <a:off x="5577589" y="1845999"/>
            <a:ext cx="4423324" cy="998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0" name="Google Shape;90;p1"/>
          <p:cNvSpPr txBox="1"/>
          <p:nvPr/>
        </p:nvSpPr>
        <p:spPr>
          <a:xfrm>
            <a:off x="5533477" y="1820477"/>
            <a:ext cx="4520156" cy="121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ko-KR" altLang="en-US" sz="933" dirty="0">
                <a:latin typeface="+mn-ea"/>
              </a:rPr>
              <a:t>결혼 </a:t>
            </a:r>
            <a:r>
              <a:rPr lang="en-US" altLang="ko-KR" sz="933" dirty="0">
                <a:latin typeface="+mn-ea"/>
              </a:rPr>
              <a:t>2</a:t>
            </a:r>
            <a:r>
              <a:rPr lang="ko-KR" altLang="en-US" sz="933" dirty="0" err="1">
                <a:latin typeface="+mn-ea"/>
              </a:rPr>
              <a:t>년차</a:t>
            </a:r>
            <a:r>
              <a:rPr lang="ko-KR" altLang="en-US" sz="933" dirty="0">
                <a:latin typeface="+mn-ea"/>
              </a:rPr>
              <a:t> 직장인 여성</a:t>
            </a:r>
            <a:r>
              <a:rPr lang="en-US" altLang="ko-KR" sz="933" dirty="0">
                <a:latin typeface="+mn-ea"/>
              </a:rPr>
              <a:t>. </a:t>
            </a:r>
            <a:r>
              <a:rPr lang="ko-KR" altLang="en-US" sz="933" dirty="0">
                <a:latin typeface="+mn-ea"/>
              </a:rPr>
              <a:t>예전부터 공연을 보는 것을 좋아했지만</a:t>
            </a:r>
            <a:r>
              <a:rPr lang="en-US" altLang="ko-KR" sz="933" dirty="0">
                <a:latin typeface="+mn-ea"/>
              </a:rPr>
              <a:t> </a:t>
            </a:r>
            <a:r>
              <a:rPr lang="ko-KR" altLang="en-US" sz="933" dirty="0">
                <a:latin typeface="+mn-ea"/>
              </a:rPr>
              <a:t>직장에 들어가고 결혼을 하게 되며 자연스레 갈 수 있는 시간이 줄어들고 있다</a:t>
            </a:r>
            <a:r>
              <a:rPr lang="en-US" altLang="ko-KR" sz="933" dirty="0">
                <a:latin typeface="+mn-ea"/>
              </a:rPr>
              <a:t>.</a:t>
            </a:r>
          </a:p>
          <a:p>
            <a:r>
              <a:rPr lang="ko-KR" altLang="en-US" sz="933" dirty="0">
                <a:latin typeface="+mn-ea"/>
              </a:rPr>
              <a:t>남편과 함께하는 것이 행복하지만 아이가 생기기 전에 가끔은 혼자만의 시간을 보내고 싶은 생각이 들어 주말에 한번씩 공연을 보러 가고자 한다</a:t>
            </a:r>
            <a:r>
              <a:rPr lang="en-US" altLang="ko-KR" sz="933" dirty="0">
                <a:latin typeface="+mn-ea"/>
              </a:rPr>
              <a:t>.</a:t>
            </a:r>
          </a:p>
          <a:p>
            <a:endParaRPr lang="en-US" altLang="ko-KR" sz="933" dirty="0">
              <a:latin typeface="+mn-ea"/>
            </a:endParaRPr>
          </a:p>
          <a:p>
            <a:r>
              <a:rPr lang="ko-KR" altLang="en-US" sz="933" dirty="0">
                <a:latin typeface="+mn-ea"/>
              </a:rPr>
              <a:t>몇몇 배우의 팬을 자처하지만</a:t>
            </a:r>
            <a:r>
              <a:rPr lang="en-US" altLang="ko-KR" sz="933" dirty="0">
                <a:latin typeface="+mn-ea"/>
              </a:rPr>
              <a:t> </a:t>
            </a:r>
            <a:r>
              <a:rPr lang="ko-KR" altLang="en-US" sz="933" dirty="0">
                <a:latin typeface="+mn-ea"/>
              </a:rPr>
              <a:t>불규칙한 시간에 진행되는 </a:t>
            </a:r>
            <a:r>
              <a:rPr lang="ko-KR" altLang="en-US" sz="933" dirty="0" err="1">
                <a:latin typeface="+mn-ea"/>
              </a:rPr>
              <a:t>인스타</a:t>
            </a:r>
            <a:r>
              <a:rPr lang="ko-KR" altLang="en-US" sz="933" dirty="0">
                <a:latin typeface="+mn-ea"/>
              </a:rPr>
              <a:t> </a:t>
            </a:r>
            <a:r>
              <a:rPr lang="ko-KR" altLang="en-US" sz="933" dirty="0" err="1">
                <a:latin typeface="+mn-ea"/>
              </a:rPr>
              <a:t>라이브등에</a:t>
            </a:r>
            <a:r>
              <a:rPr lang="ko-KR" altLang="en-US" sz="933" dirty="0">
                <a:latin typeface="+mn-ea"/>
              </a:rPr>
              <a:t> 참여하기 어려워 웹 사이트 정보를 선호한다</a:t>
            </a:r>
            <a:r>
              <a:rPr lang="en-US" altLang="ko-KR" sz="933" dirty="0">
                <a:latin typeface="+mn-ea"/>
              </a:rPr>
              <a:t>.</a:t>
            </a:r>
          </a:p>
          <a:p>
            <a:endParaRPr lang="en-US" altLang="ko-KR" sz="933" dirty="0"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827966" y="3359709"/>
            <a:ext cx="2068677" cy="1489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7" name="Google Shape;95;p1"/>
          <p:cNvSpPr txBox="1"/>
          <p:nvPr/>
        </p:nvSpPr>
        <p:spPr>
          <a:xfrm>
            <a:off x="7827972" y="3358750"/>
            <a:ext cx="1976428" cy="141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ko-KR" altLang="en-US" sz="800" dirty="0" err="1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인스타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cs typeface="Malgun Gothic"/>
                <a:sym typeface="Malgun Gothic"/>
              </a:rPr>
              <a:t> 라이브나 유튜브 라이브들은 </a:t>
            </a:r>
            <a:endParaRPr lang="en-US" altLang="ko-KR" sz="800" dirty="0">
              <a:solidFill>
                <a:schemeClr val="dk1"/>
              </a:solidFill>
              <a:latin typeface="+mn-ea"/>
              <a:cs typeface="Malgun Gothic"/>
              <a:sym typeface="Malgun Gothic"/>
            </a:endParaRPr>
          </a:p>
          <a:p>
            <a:r>
              <a:rPr lang="ko-KR" altLang="en-US" sz="800" dirty="0">
                <a:solidFill>
                  <a:schemeClr val="dk1"/>
                </a:solidFill>
                <a:latin typeface="+mn-ea"/>
                <a:sym typeface="Malgun Gothic"/>
              </a:rPr>
              <a:t>너무 늦은 시간에 하는 것 같아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sym typeface="Malgun Gothic"/>
              </a:rPr>
              <a:t>.</a:t>
            </a:r>
          </a:p>
          <a:p>
            <a:r>
              <a:rPr lang="ko-KR" altLang="en-US" sz="800" dirty="0">
                <a:latin typeface="+mn-ea"/>
                <a:sym typeface="Malgun Gothic"/>
              </a:rPr>
              <a:t>내 시간도 많이 뺏기는 것 같고</a:t>
            </a:r>
            <a:r>
              <a:rPr lang="en-US" altLang="ko-KR" sz="800" dirty="0">
                <a:latin typeface="+mn-ea"/>
                <a:sym typeface="Malgun Gothic"/>
              </a:rPr>
              <a:t>.</a:t>
            </a:r>
          </a:p>
          <a:p>
            <a:endParaRPr lang="en-US" altLang="ko-KR" sz="800" dirty="0">
              <a:latin typeface="+mn-ea"/>
              <a:sym typeface="Malgun Gothic"/>
            </a:endParaRPr>
          </a:p>
          <a:p>
            <a:r>
              <a:rPr lang="ko-KR" altLang="en-US" sz="800" dirty="0">
                <a:latin typeface="+mn-ea"/>
                <a:sym typeface="Malgun Gothic"/>
              </a:rPr>
              <a:t>내가 나이가 좀 있는 편이니까</a:t>
            </a:r>
            <a:r>
              <a:rPr lang="en-US" altLang="ko-KR" sz="800" dirty="0">
                <a:latin typeface="+mn-ea"/>
                <a:sym typeface="Malgun Gothic"/>
              </a:rPr>
              <a:t>,</a:t>
            </a:r>
          </a:p>
          <a:p>
            <a:r>
              <a:rPr lang="ko-KR" altLang="en-US" sz="800" dirty="0">
                <a:latin typeface="+mn-ea"/>
                <a:sym typeface="Malgun Gothic"/>
              </a:rPr>
              <a:t>다른 팬들과 어울리기는 이제 조금 힘들까</a:t>
            </a:r>
            <a:r>
              <a:rPr lang="en-US" altLang="ko-KR" sz="800" dirty="0">
                <a:latin typeface="+mn-ea"/>
                <a:sym typeface="Malgun Gothic"/>
              </a:rPr>
              <a:t>? </a:t>
            </a:r>
            <a:r>
              <a:rPr lang="ko-KR" altLang="en-US" sz="800" dirty="0">
                <a:latin typeface="+mn-ea"/>
                <a:sym typeface="Malgun Gothic"/>
              </a:rPr>
              <a:t>팬 </a:t>
            </a:r>
            <a:r>
              <a:rPr lang="ko-KR" altLang="en-US" sz="800" dirty="0" err="1">
                <a:latin typeface="+mn-ea"/>
                <a:sym typeface="Malgun Gothic"/>
              </a:rPr>
              <a:t>사이트별로</a:t>
            </a:r>
            <a:r>
              <a:rPr lang="ko-KR" altLang="en-US" sz="800" dirty="0">
                <a:latin typeface="+mn-ea"/>
                <a:sym typeface="Malgun Gothic"/>
              </a:rPr>
              <a:t> 성격이 너무 달라</a:t>
            </a:r>
            <a:endParaRPr lang="en-US" altLang="ko-KR" sz="800" dirty="0">
              <a:latin typeface="+mn-ea"/>
              <a:sym typeface="Malgun Gothic"/>
            </a:endParaRPr>
          </a:p>
          <a:p>
            <a:endParaRPr lang="en-US" altLang="ko-KR" sz="800" dirty="0">
              <a:latin typeface="+mn-ea"/>
              <a:sym typeface="Malgun Gothic"/>
            </a:endParaRPr>
          </a:p>
          <a:p>
            <a:r>
              <a:rPr lang="ko-KR" altLang="en-US" sz="800" dirty="0">
                <a:latin typeface="+mn-ea"/>
                <a:sym typeface="Malgun Gothic"/>
              </a:rPr>
              <a:t>요즘 배우들의 소통 창구는 너무 복잡해</a:t>
            </a:r>
            <a:endParaRPr lang="en-US" altLang="ko-KR" sz="800" dirty="0">
              <a:latin typeface="+mn-ea"/>
              <a:sym typeface="Malgun Gothic"/>
            </a:endParaRPr>
          </a:p>
          <a:p>
            <a:r>
              <a:rPr lang="ko-KR" altLang="en-US" sz="800" dirty="0">
                <a:latin typeface="+mn-ea"/>
                <a:sym typeface="Malgun Gothic"/>
              </a:rPr>
              <a:t>내용도 많고 무슨 말인지 잘 모르겠어</a:t>
            </a:r>
            <a:r>
              <a:rPr lang="en-US" altLang="ko-KR" sz="800" dirty="0">
                <a:latin typeface="+mn-ea"/>
                <a:sym typeface="Malgun Gothic"/>
              </a:rPr>
              <a:t>.</a:t>
            </a:r>
          </a:p>
          <a:p>
            <a:endParaRPr lang="en-US" altLang="ko-KR" sz="800" dirty="0">
              <a:solidFill>
                <a:schemeClr val="dk1"/>
              </a:solidFill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533476" y="3327401"/>
            <a:ext cx="2068677" cy="1489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9" name="Google Shape;94;p1"/>
          <p:cNvSpPr txBox="1"/>
          <p:nvPr/>
        </p:nvSpPr>
        <p:spPr>
          <a:xfrm>
            <a:off x="5522482" y="3291034"/>
            <a:ext cx="2010337" cy="1661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ko-KR" altLang="en-US" sz="800" dirty="0">
                <a:latin typeface="+mn-ea"/>
              </a:rPr>
              <a:t>시간이 날 때 언제든 들어가서 볼 수 있는 사이트가 있으면 좋겠어</a:t>
            </a:r>
            <a:r>
              <a:rPr lang="en-US" altLang="ko-KR" sz="800" dirty="0">
                <a:latin typeface="+mn-ea"/>
              </a:rPr>
              <a:t>.</a:t>
            </a:r>
          </a:p>
          <a:p>
            <a:endParaRPr lang="en-US" sz="800" dirty="0">
              <a:latin typeface="+mn-ea"/>
            </a:endParaRPr>
          </a:p>
          <a:p>
            <a:r>
              <a:rPr lang="ko-KR" altLang="en-US" sz="800" dirty="0">
                <a:latin typeface="+mn-ea"/>
              </a:rPr>
              <a:t>퇴근길</a:t>
            </a:r>
            <a:r>
              <a:rPr lang="en-US" altLang="ko-KR" sz="800" dirty="0">
                <a:latin typeface="+mn-ea"/>
              </a:rPr>
              <a:t> </a:t>
            </a:r>
            <a:r>
              <a:rPr lang="en-US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공연 후 배우를 기다리는 일</a:t>
            </a:r>
            <a:r>
              <a:rPr lang="en-US" altLang="ko-KR" sz="800" dirty="0">
                <a:latin typeface="+mn-ea"/>
              </a:rPr>
              <a:t>)</a:t>
            </a:r>
            <a:r>
              <a:rPr lang="ko-KR" altLang="en-US" sz="800" dirty="0">
                <a:latin typeface="+mn-ea"/>
              </a:rPr>
              <a:t>에</a:t>
            </a:r>
            <a:endParaRPr lang="en-US" altLang="ko-KR" sz="800" dirty="0">
              <a:latin typeface="+mn-ea"/>
            </a:endParaRPr>
          </a:p>
          <a:p>
            <a:r>
              <a:rPr lang="ko-KR" altLang="en-US" sz="800" dirty="0">
                <a:latin typeface="+mn-ea"/>
              </a:rPr>
              <a:t>참여하지 않아도 배우 소식을 듣거나</a:t>
            </a:r>
            <a:endParaRPr lang="en-US" altLang="ko-KR" sz="800" dirty="0">
              <a:latin typeface="+mn-ea"/>
            </a:endParaRPr>
          </a:p>
          <a:p>
            <a:r>
              <a:rPr lang="ko-KR" altLang="en-US" sz="800" dirty="0">
                <a:latin typeface="+mn-ea"/>
              </a:rPr>
              <a:t>사진을 볼 수 있는 방법은 없을까</a:t>
            </a:r>
            <a:r>
              <a:rPr lang="en-US" altLang="ko-KR" sz="800" dirty="0">
                <a:latin typeface="+mn-ea"/>
              </a:rPr>
              <a:t>?</a:t>
            </a:r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>
                <a:latin typeface="+mn-ea"/>
              </a:rPr>
              <a:t>배우 사진을 개인 소장하기는 좀 그래</a:t>
            </a:r>
            <a:r>
              <a:rPr lang="en-US" altLang="ko-KR" sz="800" dirty="0">
                <a:latin typeface="+mn-ea"/>
              </a:rPr>
              <a:t>.</a:t>
            </a:r>
          </a:p>
          <a:p>
            <a:r>
              <a:rPr lang="ko-KR" altLang="en-US" sz="800" dirty="0">
                <a:latin typeface="+mn-ea"/>
              </a:rPr>
              <a:t>남편이 좋아하지 않을 거 같기도 하고</a:t>
            </a:r>
            <a:r>
              <a:rPr lang="en-US" altLang="ko-KR" sz="800" dirty="0">
                <a:latin typeface="+mn-ea"/>
              </a:rPr>
              <a:t>.</a:t>
            </a:r>
          </a:p>
          <a:p>
            <a:endParaRPr lang="en-US" altLang="ko-KR" sz="800" dirty="0">
              <a:latin typeface="+mn-ea"/>
            </a:endParaRPr>
          </a:p>
          <a:p>
            <a:r>
              <a:rPr lang="ko-KR" altLang="en-US" sz="800" dirty="0">
                <a:latin typeface="+mn-ea"/>
              </a:rPr>
              <a:t>점점 공연 볼 시간은 줄어드는데 집에서 혼자 팬 활동을 하고 싶어</a:t>
            </a:r>
            <a:r>
              <a:rPr lang="en-US" altLang="ko-KR" sz="800" dirty="0">
                <a:latin typeface="+mn-ea"/>
              </a:rPr>
              <a:t>.</a:t>
            </a:r>
          </a:p>
          <a:p>
            <a:endParaRPr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5783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422B6E-F0E6-4964-8632-438BA600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3339" y="3198167"/>
            <a:ext cx="251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보완 및 수정사항</a:t>
            </a:r>
            <a:endParaRPr lang="en-US" altLang="ko-KR" sz="2400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538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6571FE-2AB9-4C07-8BC6-7AD0344BB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8"/>
          <a:stretch/>
        </p:blipFill>
        <p:spPr>
          <a:xfrm>
            <a:off x="0" y="0"/>
            <a:ext cx="6438508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529B9D-CDF7-460B-AC93-24BC52AFCDD9}"/>
              </a:ext>
            </a:extLst>
          </p:cNvPr>
          <p:cNvSpPr/>
          <p:nvPr/>
        </p:nvSpPr>
        <p:spPr>
          <a:xfrm>
            <a:off x="4978400" y="5004802"/>
            <a:ext cx="5770880" cy="106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B96D6A-027B-4FB9-9F08-EA74B3ECF158}"/>
              </a:ext>
            </a:extLst>
          </p:cNvPr>
          <p:cNvSpPr/>
          <p:nvPr/>
        </p:nvSpPr>
        <p:spPr>
          <a:xfrm>
            <a:off x="4978400" y="3726934"/>
            <a:ext cx="5770880" cy="106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403E0B-21D0-4F4E-A42A-4F67ACEC5039}"/>
              </a:ext>
            </a:extLst>
          </p:cNvPr>
          <p:cNvSpPr/>
          <p:nvPr/>
        </p:nvSpPr>
        <p:spPr>
          <a:xfrm>
            <a:off x="4978400" y="2436614"/>
            <a:ext cx="5770880" cy="106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504876-C6E3-465A-8AC9-7DFF9518466C}"/>
              </a:ext>
            </a:extLst>
          </p:cNvPr>
          <p:cNvSpPr/>
          <p:nvPr/>
        </p:nvSpPr>
        <p:spPr>
          <a:xfrm>
            <a:off x="4978400" y="1290320"/>
            <a:ext cx="5770880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D84E05-2451-4A7C-828D-FCE38F49DAAD}"/>
              </a:ext>
            </a:extLst>
          </p:cNvPr>
          <p:cNvSpPr/>
          <p:nvPr/>
        </p:nvSpPr>
        <p:spPr>
          <a:xfrm>
            <a:off x="4413054" y="805873"/>
            <a:ext cx="6755055" cy="5559415"/>
          </a:xfrm>
          <a:prstGeom prst="rect">
            <a:avLst/>
          </a:prstGeom>
          <a:solidFill>
            <a:srgbClr val="FBF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36C4D-E606-4ADA-9924-E3C9783B9441}"/>
              </a:ext>
            </a:extLst>
          </p:cNvPr>
          <p:cNvSpPr txBox="1"/>
          <p:nvPr/>
        </p:nvSpPr>
        <p:spPr>
          <a:xfrm>
            <a:off x="4978400" y="1412241"/>
            <a:ext cx="5683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모바일 환경에 맞는 동적 애니메이션과 이벤트 추가</a:t>
            </a:r>
            <a:endParaRPr lang="en-US" altLang="ko-KR" sz="1600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(</a:t>
            </a:r>
            <a:r>
              <a:rPr lang="en-US" altLang="ko-KR" sz="1600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touchevent</a:t>
            </a: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등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BEB67-BBCA-4F9C-94D5-73D35684225F}"/>
              </a:ext>
            </a:extLst>
          </p:cNvPr>
          <p:cNvSpPr txBox="1"/>
          <p:nvPr/>
        </p:nvSpPr>
        <p:spPr>
          <a:xfrm>
            <a:off x="4978400" y="2359543"/>
            <a:ext cx="555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고객 요구에 맞춰 지속적으로 수정 및 보완</a:t>
            </a:r>
            <a:endParaRPr lang="en-US" altLang="ko-KR" sz="1600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37D6-F5F5-4FA0-AC81-19C660C34BCB}"/>
              </a:ext>
            </a:extLst>
          </p:cNvPr>
          <p:cNvSpPr txBox="1"/>
          <p:nvPr/>
        </p:nvSpPr>
        <p:spPr>
          <a:xfrm>
            <a:off x="4978400" y="3046449"/>
            <a:ext cx="555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유효성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/ </a:t>
            </a: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접근성 검사 결과 양호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추후 변경사항이 생기면 꼭 다시 검사를 해야 함</a:t>
            </a:r>
            <a:endParaRPr lang="en-US" altLang="ko-KR" sz="1600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8AE75-F3B7-41B6-B440-86D64DB6F0DB}"/>
              </a:ext>
            </a:extLst>
          </p:cNvPr>
          <p:cNvSpPr txBox="1"/>
          <p:nvPr/>
        </p:nvSpPr>
        <p:spPr>
          <a:xfrm>
            <a:off x="4978400" y="3927315"/>
            <a:ext cx="5683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현재 제작하는 페이지와 분리된 별도의 페이지를 만들어</a:t>
            </a:r>
            <a:endParaRPr lang="en-US" altLang="ko-KR" sz="1600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목적과 용도에 맞는 구조를 새로 제작해볼 것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BE222-5CA9-48A0-B8C3-DA7B4DE18F8A}"/>
              </a:ext>
            </a:extLst>
          </p:cNvPr>
          <p:cNvSpPr txBox="1"/>
          <p:nvPr/>
        </p:nvSpPr>
        <p:spPr>
          <a:xfrm>
            <a:off x="5021999" y="4890000"/>
            <a:ext cx="5683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회원가입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/</a:t>
            </a: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로그인 기능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언어 변경 기능 등 </a:t>
            </a:r>
            <a:r>
              <a:rPr lang="ko-KR" altLang="en-US" sz="1600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백엔드</a:t>
            </a: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기능 고려</a:t>
            </a:r>
            <a:endParaRPr lang="en-US" altLang="ko-KR" sz="1600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660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55BE2CF-41E1-4525-AC19-C23B3DF2670C}"/>
              </a:ext>
            </a:extLst>
          </p:cNvPr>
          <p:cNvSpPr/>
          <p:nvPr/>
        </p:nvSpPr>
        <p:spPr>
          <a:xfrm>
            <a:off x="1910080" y="1300480"/>
            <a:ext cx="8361680" cy="4409440"/>
          </a:xfrm>
          <a:prstGeom prst="rect">
            <a:avLst/>
          </a:prstGeom>
          <a:solidFill>
            <a:srgbClr val="FBF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28" y="1627566"/>
            <a:ext cx="4753343" cy="3171371"/>
          </a:xfrm>
          <a:prstGeom prst="rect">
            <a:avLst/>
          </a:prstGeom>
          <a:solidFill>
            <a:schemeClr val="bg2">
              <a:alpha val="47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2455410" y="2525384"/>
            <a:ext cx="72710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마크업 주소</a:t>
            </a:r>
            <a:endParaRPr lang="en-US" altLang="ko-KR" sz="2800" b="1" dirty="0">
              <a:solidFill>
                <a:schemeClr val="bg1"/>
              </a:solidFill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23016" y="62629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김현욱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76714-A6FA-44FD-BB33-FE53F1C6DB8E}"/>
              </a:ext>
            </a:extLst>
          </p:cNvPr>
          <p:cNvSpPr txBox="1"/>
          <p:nvPr/>
        </p:nvSpPr>
        <p:spPr>
          <a:xfrm>
            <a:off x="2596924" y="4941357"/>
            <a:ext cx="752604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http://kho9508@kho9508.dothome.co.kr/Heavenly/index.html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53EEC-F366-47C2-B53A-C6B15D88B602}"/>
              </a:ext>
            </a:extLst>
          </p:cNvPr>
          <p:cNvSpPr txBox="1"/>
          <p:nvPr/>
        </p:nvSpPr>
        <p:spPr>
          <a:xfrm>
            <a:off x="2632483" y="5372854"/>
            <a:ext cx="752604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http://kho9508@kho9508.dothome.co.kr/portfolio/index.html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759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46446BB-046F-4E0F-A9A6-431F6F9E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F99ED8-9C4E-4860-9F30-1E990D414BE7}"/>
              </a:ext>
            </a:extLst>
          </p:cNvPr>
          <p:cNvSpPr txBox="1"/>
          <p:nvPr/>
        </p:nvSpPr>
        <p:spPr>
          <a:xfrm rot="5400000">
            <a:off x="-2292636" y="3033034"/>
            <a:ext cx="72455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  <a:latin typeface="Palace Script MT" panose="030303020206070C0B05" pitchFamily="66" charset="0"/>
                <a:ea typeface="마루 부리OTF Beta" panose="020B0600000101010101" pitchFamily="34" charset="-127"/>
              </a:rPr>
              <a:t>Heavenly Actor</a:t>
            </a:r>
            <a:endParaRPr lang="ko-KR" altLang="en-US" sz="11500" b="1" dirty="0">
              <a:solidFill>
                <a:schemeClr val="bg1"/>
              </a:solidFill>
              <a:latin typeface="Palace Script MT" panose="030303020206070C0B05" pitchFamily="66" charset="0"/>
              <a:ea typeface="마루 부리OTF Beta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6D22A-6B02-4E4A-B7E4-D9AFDF4D48B7}"/>
              </a:ext>
            </a:extLst>
          </p:cNvPr>
          <p:cNvSpPr txBox="1"/>
          <p:nvPr/>
        </p:nvSpPr>
        <p:spPr>
          <a:xfrm>
            <a:off x="6908117" y="4825302"/>
            <a:ext cx="1412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Designed by</a:t>
            </a:r>
          </a:p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김현욱</a:t>
            </a:r>
          </a:p>
        </p:txBody>
      </p:sp>
    </p:spTree>
    <p:extLst>
      <p:ext uri="{BB962C8B-B14F-4D97-AF65-F5344CB8AC3E}">
        <p14:creationId xmlns:p14="http://schemas.microsoft.com/office/powerpoint/2010/main" val="51409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3">
            <a:extLst>
              <a:ext uri="{FF2B5EF4-FFF2-40B4-BE49-F238E27FC236}">
                <a16:creationId xmlns:a16="http://schemas.microsoft.com/office/drawing/2014/main" id="{383082D7-F3A6-4F65-BFB2-5864238D3186}"/>
              </a:ext>
            </a:extLst>
          </p:cNvPr>
          <p:cNvSpPr txBox="1"/>
          <p:nvPr/>
        </p:nvSpPr>
        <p:spPr>
          <a:xfrm>
            <a:off x="429144" y="6657330"/>
            <a:ext cx="7463848" cy="158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8FD6C37-228A-42FF-AEE3-218AC8ABC1E5}"/>
              </a:ext>
            </a:extLst>
          </p:cNvPr>
          <p:cNvGrpSpPr/>
          <p:nvPr/>
        </p:nvGrpSpPr>
        <p:grpSpPr>
          <a:xfrm>
            <a:off x="990822" y="1806173"/>
            <a:ext cx="10506668" cy="3877786"/>
            <a:chOff x="6789739" y="3797018"/>
            <a:chExt cx="10506668" cy="3877786"/>
          </a:xfrm>
        </p:grpSpPr>
        <p:cxnSp>
          <p:nvCxnSpPr>
            <p:cNvPr id="7" name="Google Shape;126;p3">
              <a:extLst>
                <a:ext uri="{FF2B5EF4-FFF2-40B4-BE49-F238E27FC236}">
                  <a16:creationId xmlns:a16="http://schemas.microsoft.com/office/drawing/2014/main" id="{CE7D8393-423E-4893-AB26-D0C9F2C6DC68}"/>
                </a:ext>
              </a:extLst>
            </p:cNvPr>
            <p:cNvCxnSpPr/>
            <p:nvPr/>
          </p:nvCxnSpPr>
          <p:spPr>
            <a:xfrm>
              <a:off x="16657975" y="4049391"/>
              <a:ext cx="0" cy="2110278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127;p3">
              <a:extLst>
                <a:ext uri="{FF2B5EF4-FFF2-40B4-BE49-F238E27FC236}">
                  <a16:creationId xmlns:a16="http://schemas.microsoft.com/office/drawing/2014/main" id="{6D0F88EE-2766-473C-979A-5C72D62AC815}"/>
                </a:ext>
              </a:extLst>
            </p:cNvPr>
            <p:cNvCxnSpPr>
              <a:endCxn id="36" idx="2"/>
            </p:cNvCxnSpPr>
            <p:nvPr/>
          </p:nvCxnSpPr>
          <p:spPr>
            <a:xfrm>
              <a:off x="15421886" y="4267653"/>
              <a:ext cx="22579" cy="174715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129;p3">
              <a:extLst>
                <a:ext uri="{FF2B5EF4-FFF2-40B4-BE49-F238E27FC236}">
                  <a16:creationId xmlns:a16="http://schemas.microsoft.com/office/drawing/2014/main" id="{C6C8D505-1CDD-47B0-9BC2-9732A9E8E1B1}"/>
                </a:ext>
              </a:extLst>
            </p:cNvPr>
            <p:cNvCxnSpPr>
              <a:stCxn id="18" idx="2"/>
              <a:endCxn id="33" idx="2"/>
            </p:cNvCxnSpPr>
            <p:nvPr/>
          </p:nvCxnSpPr>
          <p:spPr>
            <a:xfrm>
              <a:off x="12007866" y="4267653"/>
              <a:ext cx="42209" cy="260765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31;p3">
              <a:extLst>
                <a:ext uri="{FF2B5EF4-FFF2-40B4-BE49-F238E27FC236}">
                  <a16:creationId xmlns:a16="http://schemas.microsoft.com/office/drawing/2014/main" id="{CFAAD77E-600F-41B5-9D1B-D95314C08A5B}"/>
                </a:ext>
              </a:extLst>
            </p:cNvPr>
            <p:cNvCxnSpPr>
              <a:stCxn id="16" idx="2"/>
              <a:endCxn id="37" idx="2"/>
            </p:cNvCxnSpPr>
            <p:nvPr/>
          </p:nvCxnSpPr>
          <p:spPr>
            <a:xfrm>
              <a:off x="10966192" y="4267653"/>
              <a:ext cx="10666" cy="2583087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34;p3">
              <a:extLst>
                <a:ext uri="{FF2B5EF4-FFF2-40B4-BE49-F238E27FC236}">
                  <a16:creationId xmlns:a16="http://schemas.microsoft.com/office/drawing/2014/main" id="{1CB283F0-3FF8-4389-8629-4170069D8B51}"/>
                </a:ext>
              </a:extLst>
            </p:cNvPr>
            <p:cNvCxnSpPr/>
            <p:nvPr/>
          </p:nvCxnSpPr>
          <p:spPr>
            <a:xfrm>
              <a:off x="8464548" y="3884477"/>
              <a:ext cx="0" cy="3790327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35;p3">
              <a:extLst>
                <a:ext uri="{FF2B5EF4-FFF2-40B4-BE49-F238E27FC236}">
                  <a16:creationId xmlns:a16="http://schemas.microsoft.com/office/drawing/2014/main" id="{F79BB0DB-AD3D-41F3-8816-07B2EC00C4A1}"/>
                </a:ext>
              </a:extLst>
            </p:cNvPr>
            <p:cNvCxnSpPr>
              <a:stCxn id="14" idx="2"/>
              <a:endCxn id="23" idx="2"/>
            </p:cNvCxnSpPr>
            <p:nvPr/>
          </p:nvCxnSpPr>
          <p:spPr>
            <a:xfrm flipH="1">
              <a:off x="7262993" y="4271926"/>
              <a:ext cx="1" cy="173497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8;p3">
              <a:extLst>
                <a:ext uri="{FF2B5EF4-FFF2-40B4-BE49-F238E27FC236}">
                  <a16:creationId xmlns:a16="http://schemas.microsoft.com/office/drawing/2014/main" id="{E26FE919-3D63-4868-948E-667ABF0A817E}"/>
                </a:ext>
              </a:extLst>
            </p:cNvPr>
            <p:cNvCxnSpPr>
              <a:stCxn id="14" idx="1"/>
              <a:endCxn id="34" idx="3"/>
            </p:cNvCxnSpPr>
            <p:nvPr/>
          </p:nvCxnSpPr>
          <p:spPr>
            <a:xfrm flipV="1">
              <a:off x="6792686" y="4032336"/>
              <a:ext cx="10384727" cy="427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36;p3">
              <a:extLst>
                <a:ext uri="{FF2B5EF4-FFF2-40B4-BE49-F238E27FC236}">
                  <a16:creationId xmlns:a16="http://schemas.microsoft.com/office/drawing/2014/main" id="{2E6A3B04-58ED-406D-BA1F-269C2F0C969E}"/>
                </a:ext>
              </a:extLst>
            </p:cNvPr>
            <p:cNvSpPr/>
            <p:nvPr/>
          </p:nvSpPr>
          <p:spPr>
            <a:xfrm>
              <a:off x="6792686" y="3801291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profile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40;p3">
              <a:extLst>
                <a:ext uri="{FF2B5EF4-FFF2-40B4-BE49-F238E27FC236}">
                  <a16:creationId xmlns:a16="http://schemas.microsoft.com/office/drawing/2014/main" id="{A34E1F2B-447F-4D43-BDC5-4219505B2172}"/>
                </a:ext>
              </a:extLst>
            </p:cNvPr>
            <p:cNvSpPr/>
            <p:nvPr/>
          </p:nvSpPr>
          <p:spPr>
            <a:xfrm>
              <a:off x="7898309" y="3797018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musical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32;p3">
              <a:extLst>
                <a:ext uri="{FF2B5EF4-FFF2-40B4-BE49-F238E27FC236}">
                  <a16:creationId xmlns:a16="http://schemas.microsoft.com/office/drawing/2014/main" id="{CE1183C7-908B-4A15-86A5-A1B7A3F30608}"/>
                </a:ext>
              </a:extLst>
            </p:cNvPr>
            <p:cNvSpPr/>
            <p:nvPr/>
          </p:nvSpPr>
          <p:spPr>
            <a:xfrm>
              <a:off x="10495884" y="3797018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pictures</a:t>
              </a:r>
              <a:endParaRPr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41;p3">
              <a:extLst>
                <a:ext uri="{FF2B5EF4-FFF2-40B4-BE49-F238E27FC236}">
                  <a16:creationId xmlns:a16="http://schemas.microsoft.com/office/drawing/2014/main" id="{D7421959-1091-45C5-9321-ABE823EB166A}"/>
                </a:ext>
              </a:extLst>
            </p:cNvPr>
            <p:cNvSpPr/>
            <p:nvPr/>
          </p:nvSpPr>
          <p:spPr>
            <a:xfrm>
              <a:off x="9382655" y="3806219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album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42;p3">
              <a:extLst>
                <a:ext uri="{FF2B5EF4-FFF2-40B4-BE49-F238E27FC236}">
                  <a16:creationId xmlns:a16="http://schemas.microsoft.com/office/drawing/2014/main" id="{FFA81CE6-D670-42BF-8422-7A34C37F54BC}"/>
                </a:ext>
              </a:extLst>
            </p:cNvPr>
            <p:cNvSpPr/>
            <p:nvPr/>
          </p:nvSpPr>
          <p:spPr>
            <a:xfrm>
              <a:off x="11537558" y="3797018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43;p3">
              <a:extLst>
                <a:ext uri="{FF2B5EF4-FFF2-40B4-BE49-F238E27FC236}">
                  <a16:creationId xmlns:a16="http://schemas.microsoft.com/office/drawing/2014/main" id="{43EB5DBD-4856-4B35-ADA0-F56383145D8B}"/>
                </a:ext>
              </a:extLst>
            </p:cNvPr>
            <p:cNvSpPr/>
            <p:nvPr/>
          </p:nvSpPr>
          <p:spPr>
            <a:xfrm>
              <a:off x="12565981" y="3797018"/>
              <a:ext cx="1090748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  <p:sp>
          <p:nvSpPr>
            <p:cNvPr id="20" name="Google Shape;144;p3">
              <a:extLst>
                <a:ext uri="{FF2B5EF4-FFF2-40B4-BE49-F238E27FC236}">
                  <a16:creationId xmlns:a16="http://schemas.microsoft.com/office/drawing/2014/main" id="{D2CD1D6D-315E-4186-A138-A83509700A61}"/>
                </a:ext>
              </a:extLst>
            </p:cNvPr>
            <p:cNvSpPr/>
            <p:nvPr/>
          </p:nvSpPr>
          <p:spPr>
            <a:xfrm>
              <a:off x="13786864" y="3797018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45;p3">
              <a:extLst>
                <a:ext uri="{FF2B5EF4-FFF2-40B4-BE49-F238E27FC236}">
                  <a16:creationId xmlns:a16="http://schemas.microsoft.com/office/drawing/2014/main" id="{A201DC4D-6D45-4FA6-BAD1-21C17213E39A}"/>
                </a:ext>
              </a:extLst>
            </p:cNvPr>
            <p:cNvSpPr/>
            <p:nvPr/>
          </p:nvSpPr>
          <p:spPr>
            <a:xfrm>
              <a:off x="14891792" y="3797018"/>
              <a:ext cx="1052208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언어변경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46;p3">
              <a:extLst>
                <a:ext uri="{FF2B5EF4-FFF2-40B4-BE49-F238E27FC236}">
                  <a16:creationId xmlns:a16="http://schemas.microsoft.com/office/drawing/2014/main" id="{951C6053-D894-4697-891B-DA41EBA81B59}"/>
                </a:ext>
              </a:extLst>
            </p:cNvPr>
            <p:cNvSpPr/>
            <p:nvPr/>
          </p:nvSpPr>
          <p:spPr>
            <a:xfrm>
              <a:off x="6789739" y="4767726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 actor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37;p3">
              <a:extLst>
                <a:ext uri="{FF2B5EF4-FFF2-40B4-BE49-F238E27FC236}">
                  <a16:creationId xmlns:a16="http://schemas.microsoft.com/office/drawing/2014/main" id="{945EB85E-EE7C-4576-96D8-B311E4076FE0}"/>
                </a:ext>
              </a:extLst>
            </p:cNvPr>
            <p:cNvSpPr/>
            <p:nvPr/>
          </p:nvSpPr>
          <p:spPr>
            <a:xfrm>
              <a:off x="6792685" y="5536261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 현진</a:t>
              </a:r>
              <a:endParaRPr/>
            </a:p>
          </p:txBody>
        </p:sp>
        <p:sp>
          <p:nvSpPr>
            <p:cNvPr id="24" name="Google Shape;147;p3">
              <a:extLst>
                <a:ext uri="{FF2B5EF4-FFF2-40B4-BE49-F238E27FC236}">
                  <a16:creationId xmlns:a16="http://schemas.microsoft.com/office/drawing/2014/main" id="{D1AA3B0A-38D4-4942-8553-891EA9200275}"/>
                </a:ext>
              </a:extLst>
            </p:cNvPr>
            <p:cNvSpPr/>
            <p:nvPr/>
          </p:nvSpPr>
          <p:spPr>
            <a:xfrm>
              <a:off x="7918419" y="4775487"/>
              <a:ext cx="940616" cy="609211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2014-2016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48;p3">
              <a:extLst>
                <a:ext uri="{FF2B5EF4-FFF2-40B4-BE49-F238E27FC236}">
                  <a16:creationId xmlns:a16="http://schemas.microsoft.com/office/drawing/2014/main" id="{3D61CE76-F948-4B54-AF12-24DC4342BF7C}"/>
                </a:ext>
              </a:extLst>
            </p:cNvPr>
            <p:cNvSpPr/>
            <p:nvPr/>
          </p:nvSpPr>
          <p:spPr>
            <a:xfrm>
              <a:off x="7918417" y="5526175"/>
              <a:ext cx="940616" cy="609211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2017-2018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49;p3">
              <a:extLst>
                <a:ext uri="{FF2B5EF4-FFF2-40B4-BE49-F238E27FC236}">
                  <a16:creationId xmlns:a16="http://schemas.microsoft.com/office/drawing/2014/main" id="{7E488C28-DE51-46C7-8406-4315658D691F}"/>
                </a:ext>
              </a:extLst>
            </p:cNvPr>
            <p:cNvSpPr/>
            <p:nvPr/>
          </p:nvSpPr>
          <p:spPr>
            <a:xfrm>
              <a:off x="7918416" y="6303812"/>
              <a:ext cx="940616" cy="609211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2019-2020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0;p3">
              <a:extLst>
                <a:ext uri="{FF2B5EF4-FFF2-40B4-BE49-F238E27FC236}">
                  <a16:creationId xmlns:a16="http://schemas.microsoft.com/office/drawing/2014/main" id="{63037A6A-3A12-4D33-92CD-F1F01DD58248}"/>
                </a:ext>
              </a:extLst>
            </p:cNvPr>
            <p:cNvSpPr/>
            <p:nvPr/>
          </p:nvSpPr>
          <p:spPr>
            <a:xfrm>
              <a:off x="7918416" y="7052066"/>
              <a:ext cx="940616" cy="609211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2021-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1;p3">
              <a:extLst>
                <a:ext uri="{FF2B5EF4-FFF2-40B4-BE49-F238E27FC236}">
                  <a16:creationId xmlns:a16="http://schemas.microsoft.com/office/drawing/2014/main" id="{C53B89A2-5453-4353-BFEE-D570DA7FA780}"/>
                </a:ext>
              </a:extLst>
            </p:cNvPr>
            <p:cNvSpPr/>
            <p:nvPr/>
          </p:nvSpPr>
          <p:spPr>
            <a:xfrm>
              <a:off x="9252370" y="4720204"/>
              <a:ext cx="1165456" cy="1156071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Namgokga X heavenly Vol 1</a:t>
              </a:r>
              <a:endParaRPr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2;p3">
              <a:extLst>
                <a:ext uri="{FF2B5EF4-FFF2-40B4-BE49-F238E27FC236}">
                  <a16:creationId xmlns:a16="http://schemas.microsoft.com/office/drawing/2014/main" id="{741F63CC-EDFB-44C6-A958-F6A0A8B16816}"/>
                </a:ext>
              </a:extLst>
            </p:cNvPr>
            <p:cNvSpPr/>
            <p:nvPr/>
          </p:nvSpPr>
          <p:spPr>
            <a:xfrm>
              <a:off x="10506550" y="4789496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casual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3;p3">
              <a:extLst>
                <a:ext uri="{FF2B5EF4-FFF2-40B4-BE49-F238E27FC236}">
                  <a16:creationId xmlns:a16="http://schemas.microsoft.com/office/drawing/2014/main" id="{B6F7DC78-299E-4742-B898-8C163AE742EB}"/>
                </a:ext>
              </a:extLst>
            </p:cNvPr>
            <p:cNvSpPr/>
            <p:nvPr/>
          </p:nvSpPr>
          <p:spPr>
            <a:xfrm>
              <a:off x="10506550" y="5622034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musical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4;p3">
              <a:extLst>
                <a:ext uri="{FF2B5EF4-FFF2-40B4-BE49-F238E27FC236}">
                  <a16:creationId xmlns:a16="http://schemas.microsoft.com/office/drawing/2014/main" id="{8BBA274A-696E-4327-A6E9-AD006EE6DEA4}"/>
                </a:ext>
              </a:extLst>
            </p:cNvPr>
            <p:cNvSpPr/>
            <p:nvPr/>
          </p:nvSpPr>
          <p:spPr>
            <a:xfrm>
              <a:off x="11571965" y="4789496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poem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5;p3">
              <a:extLst>
                <a:ext uri="{FF2B5EF4-FFF2-40B4-BE49-F238E27FC236}">
                  <a16:creationId xmlns:a16="http://schemas.microsoft.com/office/drawing/2014/main" id="{625CEED6-95C0-4969-A448-F12D168A8688}"/>
                </a:ext>
              </a:extLst>
            </p:cNvPr>
            <p:cNvSpPr/>
            <p:nvPr/>
          </p:nvSpPr>
          <p:spPr>
            <a:xfrm>
              <a:off x="11571965" y="5630579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lyrics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30;p3">
              <a:extLst>
                <a:ext uri="{FF2B5EF4-FFF2-40B4-BE49-F238E27FC236}">
                  <a16:creationId xmlns:a16="http://schemas.microsoft.com/office/drawing/2014/main" id="{FFF96452-17A0-426E-8AD0-3920B5144A71}"/>
                </a:ext>
              </a:extLst>
            </p:cNvPr>
            <p:cNvSpPr/>
            <p:nvPr/>
          </p:nvSpPr>
          <p:spPr>
            <a:xfrm>
              <a:off x="11567970" y="6404668"/>
              <a:ext cx="964209" cy="470637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9;p3">
              <a:extLst>
                <a:ext uri="{FF2B5EF4-FFF2-40B4-BE49-F238E27FC236}">
                  <a16:creationId xmlns:a16="http://schemas.microsoft.com/office/drawing/2014/main" id="{C389B1A2-57A2-497E-A1EF-50B2A8AC09B7}"/>
                </a:ext>
              </a:extLst>
            </p:cNvPr>
            <p:cNvSpPr/>
            <p:nvPr/>
          </p:nvSpPr>
          <p:spPr>
            <a:xfrm>
              <a:off x="16125205" y="3797018"/>
              <a:ext cx="1052208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message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6;p3">
              <a:extLst>
                <a:ext uri="{FF2B5EF4-FFF2-40B4-BE49-F238E27FC236}">
                  <a16:creationId xmlns:a16="http://schemas.microsoft.com/office/drawing/2014/main" id="{BDA3BCC5-162F-4C0D-8A6D-A459548E4E5C}"/>
                </a:ext>
              </a:extLst>
            </p:cNvPr>
            <p:cNvSpPr/>
            <p:nvPr/>
          </p:nvSpPr>
          <p:spPr>
            <a:xfrm>
              <a:off x="14891792" y="4796894"/>
              <a:ext cx="1052208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KOREAN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28;p3">
              <a:extLst>
                <a:ext uri="{FF2B5EF4-FFF2-40B4-BE49-F238E27FC236}">
                  <a16:creationId xmlns:a16="http://schemas.microsoft.com/office/drawing/2014/main" id="{83E9756A-4880-41BA-B915-0F055534658C}"/>
                </a:ext>
              </a:extLst>
            </p:cNvPr>
            <p:cNvSpPr/>
            <p:nvPr/>
          </p:nvSpPr>
          <p:spPr>
            <a:xfrm>
              <a:off x="14918361" y="5544174"/>
              <a:ext cx="1052208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ENGLISH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33;p3">
              <a:extLst>
                <a:ext uri="{FF2B5EF4-FFF2-40B4-BE49-F238E27FC236}">
                  <a16:creationId xmlns:a16="http://schemas.microsoft.com/office/drawing/2014/main" id="{53E1D1FE-622C-49E0-B0D5-C2CF21FF5803}"/>
                </a:ext>
              </a:extLst>
            </p:cNvPr>
            <p:cNvSpPr/>
            <p:nvPr/>
          </p:nvSpPr>
          <p:spPr>
            <a:xfrm>
              <a:off x="10506550" y="6380105"/>
              <a:ext cx="940616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57;p3">
              <a:extLst>
                <a:ext uri="{FF2B5EF4-FFF2-40B4-BE49-F238E27FC236}">
                  <a16:creationId xmlns:a16="http://schemas.microsoft.com/office/drawing/2014/main" id="{08B92791-283C-4CBF-B648-EA2B0EC2577A}"/>
                </a:ext>
              </a:extLst>
            </p:cNvPr>
            <p:cNvSpPr/>
            <p:nvPr/>
          </p:nvSpPr>
          <p:spPr>
            <a:xfrm>
              <a:off x="16205101" y="4791948"/>
              <a:ext cx="1052208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send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58;p3">
              <a:extLst>
                <a:ext uri="{FF2B5EF4-FFF2-40B4-BE49-F238E27FC236}">
                  <a16:creationId xmlns:a16="http://schemas.microsoft.com/office/drawing/2014/main" id="{FD338462-8E06-452E-9BAC-0C97D25C0994}"/>
                </a:ext>
              </a:extLst>
            </p:cNvPr>
            <p:cNvSpPr/>
            <p:nvPr/>
          </p:nvSpPr>
          <p:spPr>
            <a:xfrm>
              <a:off x="16244199" y="5747791"/>
              <a:ext cx="1052208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receive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" name="Google Shape;159;p3">
              <a:extLst>
                <a:ext uri="{FF2B5EF4-FFF2-40B4-BE49-F238E27FC236}">
                  <a16:creationId xmlns:a16="http://schemas.microsoft.com/office/drawing/2014/main" id="{BBD2F4A6-98AF-4FDB-892F-384E6F4B36BA}"/>
                </a:ext>
              </a:extLst>
            </p:cNvPr>
            <p:cNvCxnSpPr>
              <a:stCxn id="17" idx="2"/>
              <a:endCxn id="28" idx="0"/>
            </p:cNvCxnSpPr>
            <p:nvPr/>
          </p:nvCxnSpPr>
          <p:spPr>
            <a:xfrm flipH="1">
              <a:off x="9835098" y="4276854"/>
              <a:ext cx="17865" cy="44335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160;p3">
              <a:extLst>
                <a:ext uri="{FF2B5EF4-FFF2-40B4-BE49-F238E27FC236}">
                  <a16:creationId xmlns:a16="http://schemas.microsoft.com/office/drawing/2014/main" id="{CBE99CCB-B900-415C-AB89-6C407B3D0E88}"/>
                </a:ext>
              </a:extLst>
            </p:cNvPr>
            <p:cNvCxnSpPr>
              <a:stCxn id="20" idx="2"/>
              <a:endCxn id="43" idx="2"/>
            </p:cNvCxnSpPr>
            <p:nvPr/>
          </p:nvCxnSpPr>
          <p:spPr>
            <a:xfrm flipH="1">
              <a:off x="14242397" y="4267653"/>
              <a:ext cx="14775" cy="176015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42" name="Google Shape;162;p3">
              <a:extLst>
                <a:ext uri="{FF2B5EF4-FFF2-40B4-BE49-F238E27FC236}">
                  <a16:creationId xmlns:a16="http://schemas.microsoft.com/office/drawing/2014/main" id="{87289551-0F03-43C9-8ACE-C3973CFC022B}"/>
                </a:ext>
              </a:extLst>
            </p:cNvPr>
            <p:cNvSpPr/>
            <p:nvPr/>
          </p:nvSpPr>
          <p:spPr>
            <a:xfrm>
              <a:off x="13680442" y="4796893"/>
              <a:ext cx="1052208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일반로그인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1;p3">
              <a:extLst>
                <a:ext uri="{FF2B5EF4-FFF2-40B4-BE49-F238E27FC236}">
                  <a16:creationId xmlns:a16="http://schemas.microsoft.com/office/drawing/2014/main" id="{DD324044-9870-4E7C-8E22-B578ADB40864}"/>
                </a:ext>
              </a:extLst>
            </p:cNvPr>
            <p:cNvSpPr/>
            <p:nvPr/>
          </p:nvSpPr>
          <p:spPr>
            <a:xfrm>
              <a:off x="13716293" y="5557177"/>
              <a:ext cx="1052208" cy="470635"/>
            </a:xfrm>
            <a:prstGeom prst="rect">
              <a:avLst/>
            </a:prstGeom>
            <a:solidFill>
              <a:srgbClr val="F5F6F7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SNS로그인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21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422B6E-F0E6-4964-8632-438BA600B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3339" y="3198167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와이어프레임 </a:t>
            </a:r>
            <a:r>
              <a:rPr lang="en-US" altLang="ko-KR" sz="2400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+ </a:t>
            </a:r>
            <a:r>
              <a:rPr lang="ko-KR" altLang="en-US" sz="2400" b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스토리보드</a:t>
            </a:r>
            <a:endParaRPr lang="en-US" altLang="ko-KR" sz="2400" b="1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01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73FFF95-2F8E-4AAB-93B4-FE863AEEC4B4}"/>
              </a:ext>
            </a:extLst>
          </p:cNvPr>
          <p:cNvGrpSpPr/>
          <p:nvPr/>
        </p:nvGrpSpPr>
        <p:grpSpPr>
          <a:xfrm>
            <a:off x="1335689" y="2199865"/>
            <a:ext cx="1676663" cy="4159585"/>
            <a:chOff x="424280" y="267738"/>
            <a:chExt cx="2665214" cy="640266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52A507D-1C05-4213-B7E2-E9BDBF28C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42" y="267738"/>
              <a:ext cx="2098523" cy="622013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7025BFE-B083-4FE7-8D2D-30C4EB61D71C}"/>
                </a:ext>
              </a:extLst>
            </p:cNvPr>
            <p:cNvGrpSpPr/>
            <p:nvPr/>
          </p:nvGrpSpPr>
          <p:grpSpPr>
            <a:xfrm>
              <a:off x="424280" y="267738"/>
              <a:ext cx="2665214" cy="6402665"/>
              <a:chOff x="6085254" y="2775844"/>
              <a:chExt cx="2892110" cy="6947738"/>
            </a:xfrm>
          </p:grpSpPr>
          <p:sp>
            <p:nvSpPr>
              <p:cNvPr id="7" name="Google Shape;256;p7">
                <a:extLst>
                  <a:ext uri="{FF2B5EF4-FFF2-40B4-BE49-F238E27FC236}">
                    <a16:creationId xmlns:a16="http://schemas.microsoft.com/office/drawing/2014/main" id="{243734DA-C469-4E36-9073-048E75EDC177}"/>
                  </a:ext>
                </a:extLst>
              </p:cNvPr>
              <p:cNvSpPr/>
              <p:nvPr/>
            </p:nvSpPr>
            <p:spPr>
              <a:xfrm flipV="1">
                <a:off x="6085254" y="2775844"/>
                <a:ext cx="2599027" cy="196732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ibre Baskerville" panose="020B0600000101010101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257;p7">
                <a:extLst>
                  <a:ext uri="{FF2B5EF4-FFF2-40B4-BE49-F238E27FC236}">
                    <a16:creationId xmlns:a16="http://schemas.microsoft.com/office/drawing/2014/main" id="{A08FDA21-1352-45BE-882E-1BDD0A3F4B20}"/>
                  </a:ext>
                </a:extLst>
              </p:cNvPr>
              <p:cNvSpPr txBox="1"/>
              <p:nvPr/>
            </p:nvSpPr>
            <p:spPr>
              <a:xfrm>
                <a:off x="8699130" y="2993474"/>
                <a:ext cx="278234" cy="367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chemeClr val="dk1"/>
                    </a:solidFill>
                    <a:latin typeface="Libre Baskerville" panose="020B0600000101010101" charset="0"/>
                    <a:ea typeface="Arial"/>
                    <a:cs typeface="Arial"/>
                    <a:sym typeface="Arial"/>
                  </a:rPr>
                  <a:t>1</a:t>
                </a:r>
                <a:endParaRPr sz="1600" b="1" dirty="0">
                  <a:solidFill>
                    <a:schemeClr val="dk1"/>
                  </a:solidFill>
                  <a:latin typeface="Libre Baskerville" panose="020B0600000101010101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257;p7">
                <a:extLst>
                  <a:ext uri="{FF2B5EF4-FFF2-40B4-BE49-F238E27FC236}">
                    <a16:creationId xmlns:a16="http://schemas.microsoft.com/office/drawing/2014/main" id="{907682F9-FC74-4BAA-B6D5-F1F0E364CEAA}"/>
                  </a:ext>
                </a:extLst>
              </p:cNvPr>
              <p:cNvSpPr txBox="1"/>
              <p:nvPr/>
            </p:nvSpPr>
            <p:spPr>
              <a:xfrm>
                <a:off x="8699130" y="6280596"/>
                <a:ext cx="278234" cy="4341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1"/>
                    </a:solidFill>
                    <a:latin typeface="Libre Baskerville" panose="020B0600000101010101" charset="0"/>
                  </a:rPr>
                  <a:t>2</a:t>
                </a:r>
                <a:endParaRPr sz="1600" b="1" dirty="0">
                  <a:solidFill>
                    <a:schemeClr val="dk1"/>
                  </a:solidFill>
                  <a:latin typeface="Libre Baskerville" panose="020B0600000101010101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257;p7">
                <a:extLst>
                  <a:ext uri="{FF2B5EF4-FFF2-40B4-BE49-F238E27FC236}">
                    <a16:creationId xmlns:a16="http://schemas.microsoft.com/office/drawing/2014/main" id="{2788F97F-FBEF-48F1-BDF3-6AE66E57925F}"/>
                  </a:ext>
                </a:extLst>
              </p:cNvPr>
              <p:cNvSpPr txBox="1"/>
              <p:nvPr/>
            </p:nvSpPr>
            <p:spPr>
              <a:xfrm>
                <a:off x="8699130" y="9356250"/>
                <a:ext cx="278234" cy="367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chemeClr val="dk1"/>
                    </a:solidFill>
                    <a:latin typeface="Libre Baskerville" panose="020B0600000101010101" charset="0"/>
                    <a:ea typeface="Arial"/>
                    <a:cs typeface="Arial"/>
                    <a:sym typeface="Arial"/>
                  </a:rPr>
                  <a:t>3</a:t>
                </a:r>
                <a:endParaRPr sz="1600" b="1" dirty="0">
                  <a:solidFill>
                    <a:schemeClr val="dk1"/>
                  </a:solidFill>
                  <a:latin typeface="Libre Baskerville" panose="020B0600000101010101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260;p7">
                <a:extLst>
                  <a:ext uri="{FF2B5EF4-FFF2-40B4-BE49-F238E27FC236}">
                    <a16:creationId xmlns:a16="http://schemas.microsoft.com/office/drawing/2014/main" id="{2EAD1FA8-52C9-46C4-A03F-BCCD0F1ECF97}"/>
                  </a:ext>
                </a:extLst>
              </p:cNvPr>
              <p:cNvSpPr/>
              <p:nvPr/>
            </p:nvSpPr>
            <p:spPr>
              <a:xfrm>
                <a:off x="6085254" y="2993474"/>
                <a:ext cx="2599027" cy="6490238"/>
              </a:xfrm>
              <a:prstGeom prst="rect">
                <a:avLst/>
              </a:prstGeom>
              <a:noFill/>
              <a:ln w="381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 panose="020B0600000101010101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267;p7">
                <a:extLst>
                  <a:ext uri="{FF2B5EF4-FFF2-40B4-BE49-F238E27FC236}">
                    <a16:creationId xmlns:a16="http://schemas.microsoft.com/office/drawing/2014/main" id="{A8A221AC-6285-4C83-A48F-7EB72BEE26EA}"/>
                  </a:ext>
                </a:extLst>
              </p:cNvPr>
              <p:cNvSpPr/>
              <p:nvPr/>
            </p:nvSpPr>
            <p:spPr>
              <a:xfrm flipV="1">
                <a:off x="6085254" y="9525507"/>
                <a:ext cx="2599027" cy="110902"/>
              </a:xfrm>
              <a:prstGeom prst="rect">
                <a:avLst/>
              </a:prstGeom>
              <a:noFill/>
              <a:ln w="38100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Libre Baskerville" panose="020B0600000101010101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DAF10F11-6DB1-4D69-A286-2F5C2B416C3D}"/>
              </a:ext>
            </a:extLst>
          </p:cNvPr>
          <p:cNvSpPr/>
          <p:nvPr/>
        </p:nvSpPr>
        <p:spPr>
          <a:xfrm rot="2719640">
            <a:off x="4792598" y="2170257"/>
            <a:ext cx="1074182" cy="1057881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D9B3E85B-3C19-4985-9682-B74796517537}"/>
              </a:ext>
            </a:extLst>
          </p:cNvPr>
          <p:cNvSpPr/>
          <p:nvPr/>
        </p:nvSpPr>
        <p:spPr>
          <a:xfrm rot="2719640">
            <a:off x="7433094" y="2214771"/>
            <a:ext cx="1074182" cy="1057881"/>
          </a:xfrm>
          <a:prstGeom prst="roundRect">
            <a:avLst>
              <a:gd name="adj" fmla="val 15571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15" name="모서리가 둥근 직사각형 30">
            <a:extLst>
              <a:ext uri="{FF2B5EF4-FFF2-40B4-BE49-F238E27FC236}">
                <a16:creationId xmlns:a16="http://schemas.microsoft.com/office/drawing/2014/main" id="{ECB23981-C273-4368-BB9C-1D4B7283E3EB}"/>
              </a:ext>
            </a:extLst>
          </p:cNvPr>
          <p:cNvSpPr/>
          <p:nvPr/>
        </p:nvSpPr>
        <p:spPr>
          <a:xfrm rot="2719640">
            <a:off x="9944381" y="2214772"/>
            <a:ext cx="1074182" cy="1057881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C0A79-2A07-4CD7-95B3-6BA62F3FD688}"/>
              </a:ext>
            </a:extLst>
          </p:cNvPr>
          <p:cNvSpPr txBox="1"/>
          <p:nvPr/>
        </p:nvSpPr>
        <p:spPr>
          <a:xfrm>
            <a:off x="4618982" y="3910326"/>
            <a:ext cx="1463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Libre Baskerville" panose="020B0600000101010101" charset="0"/>
              </a:rPr>
              <a:t>Header</a:t>
            </a:r>
          </a:p>
          <a:p>
            <a:endParaRPr lang="en-US" altLang="ko-KR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3A0E0-373B-466A-A1C0-15D57FFCC5DF}"/>
              </a:ext>
            </a:extLst>
          </p:cNvPr>
          <p:cNvSpPr txBox="1"/>
          <p:nvPr/>
        </p:nvSpPr>
        <p:spPr>
          <a:xfrm>
            <a:off x="7348068" y="3910326"/>
            <a:ext cx="167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2. container</a:t>
            </a:r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4A338-E850-48DD-8C1D-ABF6C887DD86}"/>
              </a:ext>
            </a:extLst>
          </p:cNvPr>
          <p:cNvSpPr txBox="1"/>
          <p:nvPr/>
        </p:nvSpPr>
        <p:spPr>
          <a:xfrm>
            <a:off x="9878827" y="3910326"/>
            <a:ext cx="146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3. Footer</a:t>
            </a:r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BCFBDD-7F95-4BF3-BB6C-D80443430D11}"/>
              </a:ext>
            </a:extLst>
          </p:cNvPr>
          <p:cNvSpPr txBox="1"/>
          <p:nvPr/>
        </p:nvSpPr>
        <p:spPr>
          <a:xfrm>
            <a:off x="4853505" y="4510490"/>
            <a:ext cx="150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Libre Baskerville" panose="020B0600000101010101" charset="0"/>
              </a:rPr>
              <a:t>Width: 100%</a:t>
            </a:r>
          </a:p>
          <a:p>
            <a:r>
              <a:rPr lang="en-US" altLang="ko-KR" sz="1200" dirty="0">
                <a:latin typeface="Libre Baskerville" panose="020B0600000101010101" charset="0"/>
              </a:rPr>
              <a:t>Height: auto;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47C658-1196-4A98-9322-22EA5E2D9C19}"/>
              </a:ext>
            </a:extLst>
          </p:cNvPr>
          <p:cNvSpPr txBox="1"/>
          <p:nvPr/>
        </p:nvSpPr>
        <p:spPr>
          <a:xfrm>
            <a:off x="7432646" y="4510489"/>
            <a:ext cx="150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Libre Baskerville" panose="020B0600000101010101" charset="0"/>
              </a:rPr>
              <a:t>Width: 100%</a:t>
            </a:r>
          </a:p>
          <a:p>
            <a:r>
              <a:rPr lang="en-US" altLang="ko-KR" sz="1200" dirty="0">
                <a:latin typeface="Libre Baskerville" panose="020B0600000101010101" charset="0"/>
              </a:rPr>
              <a:t>Height: auto;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3EBAA-EF11-4D32-8EFA-4B7F246937DC}"/>
              </a:ext>
            </a:extLst>
          </p:cNvPr>
          <p:cNvSpPr txBox="1"/>
          <p:nvPr/>
        </p:nvSpPr>
        <p:spPr>
          <a:xfrm>
            <a:off x="9878827" y="4510489"/>
            <a:ext cx="1507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Libre Baskerville" panose="020B0600000101010101" charset="0"/>
              </a:rPr>
              <a:t>Width: 100%</a:t>
            </a:r>
          </a:p>
          <a:p>
            <a:r>
              <a:rPr lang="en-US" altLang="ko-KR" sz="1200" dirty="0">
                <a:latin typeface="Libre Baskerville" panose="020B0600000101010101" charset="0"/>
              </a:rPr>
              <a:t>Height: auto;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5399B-4154-4739-A822-89F68C939396}"/>
              </a:ext>
            </a:extLst>
          </p:cNvPr>
          <p:cNvSpPr txBox="1"/>
          <p:nvPr/>
        </p:nvSpPr>
        <p:spPr>
          <a:xfrm>
            <a:off x="5329689" y="5433820"/>
            <a:ext cx="6050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Libre Baskerville" panose="020B0600000101010101" charset="0"/>
              </a:rPr>
              <a:t>개발사항</a:t>
            </a:r>
            <a:r>
              <a:rPr lang="ko-KR" altLang="en-US" sz="1200" dirty="0">
                <a:latin typeface="Libre Baskerville" panose="020B0600000101010101" charset="0"/>
              </a:rPr>
              <a:t> </a:t>
            </a:r>
            <a:r>
              <a:rPr lang="en-US" altLang="ko-KR" sz="1200" dirty="0">
                <a:latin typeface="Libre Baskerville" panose="020B0600000101010101" charset="0"/>
              </a:rPr>
              <a:t>: </a:t>
            </a:r>
            <a:r>
              <a:rPr lang="ko-KR" altLang="en-US" sz="1200" dirty="0" err="1">
                <a:latin typeface="Libre Baskerville" panose="020B0600000101010101" charset="0"/>
              </a:rPr>
              <a:t>반응형</a:t>
            </a:r>
            <a:r>
              <a:rPr lang="ko-KR" altLang="en-US" sz="1200" dirty="0">
                <a:latin typeface="Libre Baskerville" panose="020B0600000101010101" charset="0"/>
              </a:rPr>
              <a:t> 웹사이트 제작을 염두에 두고 </a:t>
            </a:r>
            <a:r>
              <a:rPr lang="ko-KR" altLang="en-US" sz="1200" dirty="0" err="1">
                <a:latin typeface="Libre Baskerville" panose="020B0600000101010101" charset="0"/>
              </a:rPr>
              <a:t>반응형</a:t>
            </a:r>
            <a:r>
              <a:rPr lang="ko-KR" altLang="en-US" sz="1200" dirty="0">
                <a:latin typeface="Libre Baskerville" panose="020B0600000101010101" charset="0"/>
              </a:rPr>
              <a:t> 수치로 제작할 것</a:t>
            </a:r>
            <a:r>
              <a:rPr lang="en-US" altLang="ko-KR" sz="1200" dirty="0">
                <a:latin typeface="Libre Baskerville" panose="020B0600000101010101" charset="0"/>
              </a:rPr>
              <a:t>.</a:t>
            </a:r>
          </a:p>
        </p:txBody>
      </p:sp>
      <p:graphicFrame>
        <p:nvGraphicFramePr>
          <p:cNvPr id="25" name="Google Shape;187;p5">
            <a:extLst>
              <a:ext uri="{FF2B5EF4-FFF2-40B4-BE49-F238E27FC236}">
                <a16:creationId xmlns:a16="http://schemas.microsoft.com/office/drawing/2014/main" id="{5499D685-90B5-4BB9-9313-A969875CB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015874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main page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메인페이지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550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27">
            <a:extLst>
              <a:ext uri="{FF2B5EF4-FFF2-40B4-BE49-F238E27FC236}">
                <a16:creationId xmlns:a16="http://schemas.microsoft.com/office/drawing/2014/main" id="{6CC48C3F-6583-42F1-B1C0-155FC8D25707}"/>
              </a:ext>
            </a:extLst>
          </p:cNvPr>
          <p:cNvSpPr/>
          <p:nvPr/>
        </p:nvSpPr>
        <p:spPr>
          <a:xfrm rot="2719640">
            <a:off x="1839469" y="3642716"/>
            <a:ext cx="427014" cy="420534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F2871-8589-464A-B23D-67E53027FE81}"/>
              </a:ext>
            </a:extLst>
          </p:cNvPr>
          <p:cNvSpPr txBox="1"/>
          <p:nvPr/>
        </p:nvSpPr>
        <p:spPr>
          <a:xfrm>
            <a:off x="1346870" y="4500060"/>
            <a:ext cx="1430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Libre Baskerville" panose="020B0600000101010101" charset="0"/>
              </a:rPr>
              <a:t>Header</a:t>
            </a:r>
          </a:p>
          <a:p>
            <a:endParaRPr lang="en-US" altLang="ko-KR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E8873-08E8-4E14-8F49-6A1D346B69AE}"/>
              </a:ext>
            </a:extLst>
          </p:cNvPr>
          <p:cNvSpPr txBox="1"/>
          <p:nvPr/>
        </p:nvSpPr>
        <p:spPr>
          <a:xfrm>
            <a:off x="4346820" y="4466248"/>
            <a:ext cx="248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2. Main-menu</a:t>
            </a:r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4DF36-0D8E-483C-8159-58D2B3B82153}"/>
              </a:ext>
            </a:extLst>
          </p:cNvPr>
          <p:cNvSpPr txBox="1"/>
          <p:nvPr/>
        </p:nvSpPr>
        <p:spPr>
          <a:xfrm>
            <a:off x="1295223" y="4937288"/>
            <a:ext cx="187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Header width 100% (1920px) * auto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AB3A7-58F6-4810-8243-EDB8958C4AEE}"/>
              </a:ext>
            </a:extLst>
          </p:cNvPr>
          <p:cNvSpPr txBox="1"/>
          <p:nvPr/>
        </p:nvSpPr>
        <p:spPr>
          <a:xfrm>
            <a:off x="3850749" y="4933754"/>
            <a:ext cx="43727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altLang="ko-KR" sz="11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Main-menu</a:t>
            </a:r>
            <a:r>
              <a:rPr lang="en-US" altLang="ko-KR" sz="11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: max-width 1400px;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100" u="none" strike="noStrike" cap="none" baseline="0" dirty="0">
                <a:latin typeface="Libre Baskerville" panose="020B0600000101010101" charset="0"/>
                <a:cs typeface="Calibri"/>
                <a:sym typeface="Calibri"/>
              </a:rPr>
              <a:t>       2-1 Top menu: 100% * 30px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100" u="none" strike="noStrike" cap="none" baseline="0" dirty="0">
                <a:latin typeface="Libre Baskerville" panose="020B0600000101010101" charset="0"/>
                <a:cs typeface="Calibri"/>
                <a:sym typeface="Calibri"/>
              </a:rPr>
              <a:t>       2-2 Bottom-menu : 100% * 80px;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100" u="none" strike="noStrike" cap="none" baseline="0" dirty="0">
                <a:latin typeface="Libre Baskerville" panose="020B0600000101010101" charset="0"/>
                <a:cs typeface="Calibri"/>
                <a:sym typeface="Calibri"/>
              </a:rPr>
              <a:t>              2-2-1 GNB (</a:t>
            </a:r>
            <a:r>
              <a:rPr lang="en-US" altLang="ko-KR" sz="1100" u="none" strike="noStrike" cap="none" baseline="0" dirty="0" err="1">
                <a:latin typeface="Libre Baskerville" panose="020B0600000101010101" charset="0"/>
                <a:cs typeface="Calibri"/>
                <a:sym typeface="Calibri"/>
              </a:rPr>
              <a:t>display:flex</a:t>
            </a:r>
            <a:r>
              <a:rPr lang="en-US" altLang="ko-KR" sz="1100" u="none" strike="noStrike" cap="none" baseline="0" dirty="0">
                <a:latin typeface="Libre Baskerville" panose="020B0600000101010101" charset="0"/>
                <a:cs typeface="Calibri"/>
                <a:sym typeface="Calibri"/>
              </a:rPr>
              <a:t>, flex: 1) &gt; ul &gt; li * 5 (16.8%)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100" u="none" strike="noStrike" cap="none" baseline="0" dirty="0">
                <a:latin typeface="Libre Baskerville" panose="020B0600000101010101" charset="0"/>
                <a:cs typeface="Calibri"/>
                <a:sym typeface="Calibri"/>
              </a:rPr>
              <a:t>              2-2-2 LOGO (100px * 80px)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100" u="none" strike="noStrike" cap="none" baseline="0" dirty="0">
                <a:latin typeface="Libre Baskerville" panose="020B0600000101010101" charset="0"/>
                <a:cs typeface="Calibri"/>
                <a:sym typeface="Calibri"/>
              </a:rPr>
              <a:t>              2-2-3 right-menu (</a:t>
            </a:r>
            <a:r>
              <a:rPr lang="en-US" altLang="ko-KR" sz="1100" u="none" strike="noStrike" cap="none" baseline="0" dirty="0" err="1">
                <a:latin typeface="Libre Baskerville" panose="020B0600000101010101" charset="0"/>
                <a:cs typeface="Calibri"/>
                <a:sym typeface="Calibri"/>
              </a:rPr>
              <a:t>display:flex</a:t>
            </a:r>
            <a:r>
              <a:rPr lang="en-US" altLang="ko-KR" sz="1100" u="none" strike="noStrike" cap="none" baseline="0" dirty="0">
                <a:latin typeface="Libre Baskerville" panose="020B0600000101010101" charset="0"/>
                <a:cs typeface="Calibri"/>
                <a:sym typeface="Calibri"/>
              </a:rPr>
              <a:t>, flex:1) &gt; ul &gt; li (16.8%)</a:t>
            </a:r>
          </a:p>
          <a:p>
            <a:endParaRPr lang="en-US" altLang="ko-KR" sz="1100" dirty="0">
              <a:latin typeface="Libre Baskerville" panose="020B0600000101010101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154ACA-51CB-4E5D-BAA5-E31DF479B52E}"/>
              </a:ext>
            </a:extLst>
          </p:cNvPr>
          <p:cNvGrpSpPr/>
          <p:nvPr/>
        </p:nvGrpSpPr>
        <p:grpSpPr>
          <a:xfrm>
            <a:off x="1744739" y="2080002"/>
            <a:ext cx="9139066" cy="1543394"/>
            <a:chOff x="2445843" y="5710819"/>
            <a:chExt cx="6341675" cy="96585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410CA35-EBC3-480B-B8D8-CC0D0A157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5843" y="5789254"/>
              <a:ext cx="6341675" cy="45321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F2E054D-B8E9-42EC-9CFD-524A00DD4E21}"/>
                </a:ext>
              </a:extLst>
            </p:cNvPr>
            <p:cNvGrpSpPr/>
            <p:nvPr/>
          </p:nvGrpSpPr>
          <p:grpSpPr>
            <a:xfrm>
              <a:off x="2445843" y="5710819"/>
              <a:ext cx="5962662" cy="965850"/>
              <a:chOff x="2445842" y="4990951"/>
              <a:chExt cx="11052129" cy="1683261"/>
            </a:xfrm>
          </p:grpSpPr>
          <p:sp>
            <p:nvSpPr>
              <p:cNvPr id="12" name="Google Shape;256;p7">
                <a:extLst>
                  <a:ext uri="{FF2B5EF4-FFF2-40B4-BE49-F238E27FC236}">
                    <a16:creationId xmlns:a16="http://schemas.microsoft.com/office/drawing/2014/main" id="{16785E31-92BF-4484-9510-69B015736200}"/>
                  </a:ext>
                </a:extLst>
              </p:cNvPr>
              <p:cNvSpPr/>
              <p:nvPr/>
            </p:nvSpPr>
            <p:spPr>
              <a:xfrm>
                <a:off x="2445842" y="5380152"/>
                <a:ext cx="11052129" cy="862317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257;p7">
                <a:extLst>
                  <a:ext uri="{FF2B5EF4-FFF2-40B4-BE49-F238E27FC236}">
                    <a16:creationId xmlns:a16="http://schemas.microsoft.com/office/drawing/2014/main" id="{A3290396-F00B-41CA-88AC-62725D9FB663}"/>
                  </a:ext>
                </a:extLst>
              </p:cNvPr>
              <p:cNvSpPr txBox="1"/>
              <p:nvPr/>
            </p:nvSpPr>
            <p:spPr>
              <a:xfrm>
                <a:off x="2597594" y="4990951"/>
                <a:ext cx="479915" cy="45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267;p7">
                <a:extLst>
                  <a:ext uri="{FF2B5EF4-FFF2-40B4-BE49-F238E27FC236}">
                    <a16:creationId xmlns:a16="http://schemas.microsoft.com/office/drawing/2014/main" id="{B4C90230-775A-4CED-A16A-95994480D944}"/>
                  </a:ext>
                </a:extLst>
              </p:cNvPr>
              <p:cNvSpPr/>
              <p:nvPr/>
            </p:nvSpPr>
            <p:spPr>
              <a:xfrm>
                <a:off x="3829878" y="5380152"/>
                <a:ext cx="8705662" cy="862317"/>
              </a:xfrm>
              <a:prstGeom prst="rect">
                <a:avLst/>
              </a:prstGeom>
              <a:noFill/>
              <a:ln w="38100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257;p7">
                <a:extLst>
                  <a:ext uri="{FF2B5EF4-FFF2-40B4-BE49-F238E27FC236}">
                    <a16:creationId xmlns:a16="http://schemas.microsoft.com/office/drawing/2014/main" id="{3F1B1052-1794-409E-84AC-77D54469682A}"/>
                  </a:ext>
                </a:extLst>
              </p:cNvPr>
              <p:cNvSpPr txBox="1"/>
              <p:nvPr/>
            </p:nvSpPr>
            <p:spPr>
              <a:xfrm>
                <a:off x="3358320" y="5550034"/>
                <a:ext cx="532716" cy="45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b="1">
                    <a:solidFill>
                      <a:schemeClr val="dk1"/>
                    </a:solidFill>
                  </a:rPr>
                  <a:t>2</a:t>
                </a:r>
                <a:endParaRPr sz="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92;p5">
                <a:extLst>
                  <a:ext uri="{FF2B5EF4-FFF2-40B4-BE49-F238E27FC236}">
                    <a16:creationId xmlns:a16="http://schemas.microsoft.com/office/drawing/2014/main" id="{D5DB987D-25B6-4FDC-BB79-3A1BB68C8FFE}"/>
                  </a:ext>
                </a:extLst>
              </p:cNvPr>
              <p:cNvSpPr/>
              <p:nvPr/>
            </p:nvSpPr>
            <p:spPr>
              <a:xfrm>
                <a:off x="3829877" y="5380152"/>
                <a:ext cx="8705663" cy="278528"/>
              </a:xfrm>
              <a:prstGeom prst="rect">
                <a:avLst/>
              </a:prstGeom>
              <a:noFill/>
              <a:ln w="381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295;p8">
                <a:extLst>
                  <a:ext uri="{FF2B5EF4-FFF2-40B4-BE49-F238E27FC236}">
                    <a16:creationId xmlns:a16="http://schemas.microsoft.com/office/drawing/2014/main" id="{F6396072-0877-476B-8C66-304493F8F001}"/>
                  </a:ext>
                </a:extLst>
              </p:cNvPr>
              <p:cNvSpPr/>
              <p:nvPr/>
            </p:nvSpPr>
            <p:spPr>
              <a:xfrm>
                <a:off x="3829877" y="5658678"/>
                <a:ext cx="8521149" cy="578020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257;p7">
                <a:extLst>
                  <a:ext uri="{FF2B5EF4-FFF2-40B4-BE49-F238E27FC236}">
                    <a16:creationId xmlns:a16="http://schemas.microsoft.com/office/drawing/2014/main" id="{EF40A701-A1D4-497A-BE22-EDF9AF1EE03A}"/>
                  </a:ext>
                </a:extLst>
              </p:cNvPr>
              <p:cNvSpPr txBox="1"/>
              <p:nvPr/>
            </p:nvSpPr>
            <p:spPr>
              <a:xfrm>
                <a:off x="4647094" y="5046535"/>
                <a:ext cx="852556" cy="45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b="1">
                    <a:solidFill>
                      <a:schemeClr val="dk1"/>
                    </a:solidFill>
                  </a:rPr>
                  <a:t>2-1</a:t>
                </a:r>
                <a:endParaRPr sz="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257;p7">
                <a:extLst>
                  <a:ext uri="{FF2B5EF4-FFF2-40B4-BE49-F238E27FC236}">
                    <a16:creationId xmlns:a16="http://schemas.microsoft.com/office/drawing/2014/main" id="{524D6439-6502-441C-B121-7BB4B5F97CDF}"/>
                  </a:ext>
                </a:extLst>
              </p:cNvPr>
              <p:cNvSpPr txBox="1"/>
              <p:nvPr/>
            </p:nvSpPr>
            <p:spPr>
              <a:xfrm>
                <a:off x="4945268" y="6218354"/>
                <a:ext cx="852556" cy="45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b="1">
                    <a:solidFill>
                      <a:schemeClr val="dk1"/>
                    </a:solidFill>
                  </a:rPr>
                  <a:t>2-2</a:t>
                </a:r>
                <a:endParaRPr sz="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57;p7">
                <a:extLst>
                  <a:ext uri="{FF2B5EF4-FFF2-40B4-BE49-F238E27FC236}">
                    <a16:creationId xmlns:a16="http://schemas.microsoft.com/office/drawing/2014/main" id="{56477675-34D5-4E7B-B258-4B45E62AE2F6}"/>
                  </a:ext>
                </a:extLst>
              </p:cNvPr>
              <p:cNvSpPr txBox="1"/>
              <p:nvPr/>
            </p:nvSpPr>
            <p:spPr>
              <a:xfrm>
                <a:off x="5314003" y="5633929"/>
                <a:ext cx="1323220" cy="45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b="1">
                    <a:solidFill>
                      <a:schemeClr val="dk1"/>
                    </a:solidFill>
                  </a:rPr>
                  <a:t>2-2-1</a:t>
                </a:r>
                <a:endParaRPr sz="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57;p7">
                <a:extLst>
                  <a:ext uri="{FF2B5EF4-FFF2-40B4-BE49-F238E27FC236}">
                    <a16:creationId xmlns:a16="http://schemas.microsoft.com/office/drawing/2014/main" id="{7A3CD1D9-1BBF-4DD2-A2D4-6191E9AD5394}"/>
                  </a:ext>
                </a:extLst>
              </p:cNvPr>
              <p:cNvSpPr txBox="1"/>
              <p:nvPr/>
            </p:nvSpPr>
            <p:spPr>
              <a:xfrm>
                <a:off x="8149696" y="5616730"/>
                <a:ext cx="1323220" cy="45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b="1" dirty="0">
                    <a:solidFill>
                      <a:schemeClr val="dk1"/>
                    </a:solidFill>
                  </a:rPr>
                  <a:t>2-2-2</a:t>
                </a:r>
                <a:endParaRPr sz="9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57;p7">
                <a:extLst>
                  <a:ext uri="{FF2B5EF4-FFF2-40B4-BE49-F238E27FC236}">
                    <a16:creationId xmlns:a16="http://schemas.microsoft.com/office/drawing/2014/main" id="{5BAB3EBD-CC87-4EB0-8CA7-F9243661F65D}"/>
                  </a:ext>
                </a:extLst>
              </p:cNvPr>
              <p:cNvSpPr txBox="1"/>
              <p:nvPr/>
            </p:nvSpPr>
            <p:spPr>
              <a:xfrm>
                <a:off x="11457136" y="5743142"/>
                <a:ext cx="1323221" cy="4558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b="1" dirty="0">
                    <a:solidFill>
                      <a:schemeClr val="dk1"/>
                    </a:solidFill>
                  </a:rPr>
                  <a:t>2-2-3</a:t>
                </a:r>
                <a:endParaRPr sz="9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7741DC-9E29-4A97-B236-682142E0AC96}"/>
              </a:ext>
            </a:extLst>
          </p:cNvPr>
          <p:cNvSpPr txBox="1"/>
          <p:nvPr/>
        </p:nvSpPr>
        <p:spPr>
          <a:xfrm>
            <a:off x="8484569" y="4472015"/>
            <a:ext cx="140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3. </a:t>
            </a:r>
            <a:r>
              <a:rPr lang="ko-KR" altLang="en-US" dirty="0">
                <a:latin typeface="Libre Baskerville" panose="020B0600000101010101" charset="0"/>
              </a:rPr>
              <a:t>개발사항</a:t>
            </a:r>
          </a:p>
        </p:txBody>
      </p:sp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4B188028-204F-4C6D-81AC-D9DE6DF5CBB4}"/>
              </a:ext>
            </a:extLst>
          </p:cNvPr>
          <p:cNvSpPr/>
          <p:nvPr/>
        </p:nvSpPr>
        <p:spPr>
          <a:xfrm rot="2719640">
            <a:off x="5025143" y="3626550"/>
            <a:ext cx="427014" cy="420534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803A7626-906D-438E-963C-A46BBFCDF6E1}"/>
              </a:ext>
            </a:extLst>
          </p:cNvPr>
          <p:cNvSpPr/>
          <p:nvPr/>
        </p:nvSpPr>
        <p:spPr>
          <a:xfrm rot="2719640">
            <a:off x="8721734" y="3626551"/>
            <a:ext cx="427014" cy="420534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181302-B445-4228-A10F-E3535D012AF6}"/>
              </a:ext>
            </a:extLst>
          </p:cNvPr>
          <p:cNvSpPr txBox="1"/>
          <p:nvPr/>
        </p:nvSpPr>
        <p:spPr>
          <a:xfrm>
            <a:off x="7887081" y="4937288"/>
            <a:ext cx="37851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Libre Baskerville" panose="020B0600000101010101" charset="0"/>
              </a:rPr>
              <a:t>최상단에서 스크롤이 하단으로 움직이면</a:t>
            </a:r>
            <a:endParaRPr lang="en-US" altLang="ko-KR" sz="1100" dirty="0">
              <a:latin typeface="Libre Baskerville" panose="020B0600000101010101" charset="0"/>
            </a:endParaRPr>
          </a:p>
          <a:p>
            <a:r>
              <a:rPr lang="en-US" altLang="ko-KR" sz="1100" dirty="0">
                <a:latin typeface="Libre Baskerville" panose="020B0600000101010101" charset="0"/>
              </a:rPr>
              <a:t>Header </a:t>
            </a:r>
            <a:r>
              <a:rPr lang="ko-KR" altLang="en-US" sz="1100" dirty="0">
                <a:latin typeface="Libre Baskerville" panose="020B0600000101010101" charset="0"/>
              </a:rPr>
              <a:t>투명화 </a:t>
            </a:r>
            <a:r>
              <a:rPr lang="en-US" altLang="ko-KR" sz="1100" dirty="0">
                <a:latin typeface="Libre Baskerville" panose="020B0600000101010101" charset="0"/>
              </a:rPr>
              <a:t>(</a:t>
            </a:r>
            <a:r>
              <a:rPr lang="ko-KR" altLang="en-US" sz="1100" dirty="0">
                <a:latin typeface="Libre Baskerville" panose="020B0600000101010101" charset="0"/>
              </a:rPr>
              <a:t>보이지 않음</a:t>
            </a:r>
            <a:r>
              <a:rPr lang="en-US" altLang="ko-KR" sz="1100" dirty="0">
                <a:latin typeface="Libre Baskerville" panose="020B0600000101010101" charset="0"/>
              </a:rPr>
              <a:t>)</a:t>
            </a:r>
          </a:p>
          <a:p>
            <a:r>
              <a:rPr lang="en-US" altLang="ko-KR" sz="1100" dirty="0">
                <a:latin typeface="Libre Baskerville" panose="020B0600000101010101" charset="0"/>
              </a:rPr>
              <a:t>Header </a:t>
            </a:r>
            <a:r>
              <a:rPr lang="ko-KR" altLang="en-US" sz="1100" dirty="0">
                <a:latin typeface="Libre Baskerville" panose="020B0600000101010101" charset="0"/>
              </a:rPr>
              <a:t>위치에 마우스 </a:t>
            </a:r>
            <a:r>
              <a:rPr lang="en-US" altLang="ko-KR" sz="1100" dirty="0">
                <a:latin typeface="Libre Baskerville" panose="020B0600000101010101" charset="0"/>
              </a:rPr>
              <a:t>over</a:t>
            </a:r>
            <a:r>
              <a:rPr lang="ko-KR" altLang="en-US" sz="1100" dirty="0">
                <a:latin typeface="Libre Baskerville" panose="020B0600000101010101" charset="0"/>
              </a:rPr>
              <a:t>시 </a:t>
            </a:r>
            <a:r>
              <a:rPr lang="en-US" altLang="ko-KR" sz="1100" dirty="0">
                <a:latin typeface="Libre Baskerville" panose="020B0600000101010101" charset="0"/>
              </a:rPr>
              <a:t>header </a:t>
            </a:r>
            <a:r>
              <a:rPr lang="ko-KR" altLang="en-US" sz="1100" dirty="0">
                <a:latin typeface="Libre Baskerville" panose="020B0600000101010101" charset="0"/>
              </a:rPr>
              <a:t>표시</a:t>
            </a:r>
            <a:endParaRPr lang="en-US" altLang="ko-KR" sz="1100" dirty="0">
              <a:latin typeface="Libre Baskerville" panose="020B0600000101010101" charset="0"/>
            </a:endParaRPr>
          </a:p>
        </p:txBody>
      </p:sp>
      <p:graphicFrame>
        <p:nvGraphicFramePr>
          <p:cNvPr id="27" name="Google Shape;187;p5">
            <a:extLst>
              <a:ext uri="{FF2B5EF4-FFF2-40B4-BE49-F238E27FC236}">
                <a16:creationId xmlns:a16="http://schemas.microsoft.com/office/drawing/2014/main" id="{52FA7F5B-4BC4-4A72-9968-369174559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337172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main page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메인페이지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header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AE0B327-BC48-4717-A6F5-827D203B73F6}"/>
              </a:ext>
            </a:extLst>
          </p:cNvPr>
          <p:cNvGrpSpPr/>
          <p:nvPr/>
        </p:nvGrpSpPr>
        <p:grpSpPr>
          <a:xfrm>
            <a:off x="160020" y="2862958"/>
            <a:ext cx="4970732" cy="2338707"/>
            <a:chOff x="2397108" y="639383"/>
            <a:chExt cx="6272440" cy="233870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450E8CC-6E33-4651-9228-EA4B66DCD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79" b="87876"/>
            <a:stretch/>
          </p:blipFill>
          <p:spPr>
            <a:xfrm>
              <a:off x="2397109" y="791249"/>
              <a:ext cx="6087296" cy="2185903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0578F9C-52E4-4E7F-B32E-F765D4B4FA8E}"/>
                </a:ext>
              </a:extLst>
            </p:cNvPr>
            <p:cNvGrpSpPr/>
            <p:nvPr/>
          </p:nvGrpSpPr>
          <p:grpSpPr>
            <a:xfrm>
              <a:off x="2397108" y="639383"/>
              <a:ext cx="5915921" cy="2338707"/>
              <a:chOff x="3437441" y="4232338"/>
              <a:chExt cx="9569532" cy="4063523"/>
            </a:xfrm>
          </p:grpSpPr>
          <p:sp>
            <p:nvSpPr>
              <p:cNvPr id="4" name="Google Shape;256;p7">
                <a:extLst>
                  <a:ext uri="{FF2B5EF4-FFF2-40B4-BE49-F238E27FC236}">
                    <a16:creationId xmlns:a16="http://schemas.microsoft.com/office/drawing/2014/main" id="{5342C4C6-D1BF-4FC2-B4AB-B8C75EE25049}"/>
                  </a:ext>
                </a:extLst>
              </p:cNvPr>
              <p:cNvSpPr/>
              <p:nvPr/>
            </p:nvSpPr>
            <p:spPr>
              <a:xfrm>
                <a:off x="4980297" y="4552641"/>
                <a:ext cx="6888130" cy="3743220"/>
              </a:xfrm>
              <a:prstGeom prst="rect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" name="Google Shape;257;p7">
                <a:extLst>
                  <a:ext uri="{FF2B5EF4-FFF2-40B4-BE49-F238E27FC236}">
                    <a16:creationId xmlns:a16="http://schemas.microsoft.com/office/drawing/2014/main" id="{CB09AD8D-DBA3-4283-AA0E-1532005E6FC3}"/>
                  </a:ext>
                </a:extLst>
              </p:cNvPr>
              <p:cNvSpPr txBox="1"/>
              <p:nvPr/>
            </p:nvSpPr>
            <p:spPr>
              <a:xfrm>
                <a:off x="4573030" y="4232338"/>
                <a:ext cx="479916" cy="481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05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" name="Google Shape;258;p7">
                <a:extLst>
                  <a:ext uri="{FF2B5EF4-FFF2-40B4-BE49-F238E27FC236}">
                    <a16:creationId xmlns:a16="http://schemas.microsoft.com/office/drawing/2014/main" id="{605E9A73-3C2C-46C2-98D8-D84D64C49599}"/>
                  </a:ext>
                </a:extLst>
              </p:cNvPr>
              <p:cNvSpPr txBox="1"/>
              <p:nvPr/>
            </p:nvSpPr>
            <p:spPr>
              <a:xfrm>
                <a:off x="5203200" y="4830789"/>
                <a:ext cx="882053" cy="5346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1-1</a:t>
                </a:r>
                <a:endParaRPr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267;p7">
                <a:extLst>
                  <a:ext uri="{FF2B5EF4-FFF2-40B4-BE49-F238E27FC236}">
                    <a16:creationId xmlns:a16="http://schemas.microsoft.com/office/drawing/2014/main" id="{8178CF52-4F09-44D4-9DFA-78EA064C49F1}"/>
                  </a:ext>
                </a:extLst>
              </p:cNvPr>
              <p:cNvSpPr/>
              <p:nvPr/>
            </p:nvSpPr>
            <p:spPr>
              <a:xfrm>
                <a:off x="5060279" y="5399320"/>
                <a:ext cx="6728166" cy="268377"/>
              </a:xfrm>
              <a:prstGeom prst="rect">
                <a:avLst/>
              </a:prstGeom>
              <a:noFill/>
              <a:ln w="38100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268;p7">
                <a:extLst>
                  <a:ext uri="{FF2B5EF4-FFF2-40B4-BE49-F238E27FC236}">
                    <a16:creationId xmlns:a16="http://schemas.microsoft.com/office/drawing/2014/main" id="{3AD07242-0833-488E-B5C9-FAFE12A5AFB2}"/>
                  </a:ext>
                </a:extLst>
              </p:cNvPr>
              <p:cNvSpPr txBox="1"/>
              <p:nvPr/>
            </p:nvSpPr>
            <p:spPr>
              <a:xfrm>
                <a:off x="12124919" y="5501068"/>
                <a:ext cx="882054" cy="454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1-3</a:t>
                </a:r>
                <a:endParaRPr sz="10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" name="Google Shape;269;p7">
                <a:extLst>
                  <a:ext uri="{FF2B5EF4-FFF2-40B4-BE49-F238E27FC236}">
                    <a16:creationId xmlns:a16="http://schemas.microsoft.com/office/drawing/2014/main" id="{09493289-BD54-4F93-B8F6-AEB07E36F776}"/>
                  </a:ext>
                </a:extLst>
              </p:cNvPr>
              <p:cNvCxnSpPr>
                <a:stCxn id="13" idx="1"/>
                <a:endCxn id="12" idx="3"/>
              </p:cNvCxnSpPr>
              <p:nvPr/>
            </p:nvCxnSpPr>
            <p:spPr>
              <a:xfrm flipH="1" flipV="1">
                <a:off x="11788444" y="5533509"/>
                <a:ext cx="336475" cy="194799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5" name="Google Shape;270;p7">
                <a:extLst>
                  <a:ext uri="{FF2B5EF4-FFF2-40B4-BE49-F238E27FC236}">
                    <a16:creationId xmlns:a16="http://schemas.microsoft.com/office/drawing/2014/main" id="{AE2EACD9-1543-4D55-B07F-1D80281506FB}"/>
                  </a:ext>
                </a:extLst>
              </p:cNvPr>
              <p:cNvSpPr/>
              <p:nvPr/>
            </p:nvSpPr>
            <p:spPr>
              <a:xfrm>
                <a:off x="8622705" y="5441630"/>
                <a:ext cx="2918100" cy="269236"/>
              </a:xfrm>
              <a:prstGeom prst="rect">
                <a:avLst/>
              </a:prstGeom>
              <a:noFill/>
              <a:ln w="38100" cap="flat" cmpd="sng">
                <a:solidFill>
                  <a:srgbClr val="00B05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271;p7">
                <a:extLst>
                  <a:ext uri="{FF2B5EF4-FFF2-40B4-BE49-F238E27FC236}">
                    <a16:creationId xmlns:a16="http://schemas.microsoft.com/office/drawing/2014/main" id="{E930A78F-5397-4CE8-9C53-04710A10E51A}"/>
                  </a:ext>
                </a:extLst>
              </p:cNvPr>
              <p:cNvSpPr txBox="1"/>
              <p:nvPr/>
            </p:nvSpPr>
            <p:spPr>
              <a:xfrm>
                <a:off x="9420730" y="4700682"/>
                <a:ext cx="963207" cy="454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b="1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1-3-1</a:t>
                </a:r>
                <a:endParaRPr sz="9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" name="Google Shape;274;p7">
                <a:extLst>
                  <a:ext uri="{FF2B5EF4-FFF2-40B4-BE49-F238E27FC236}">
                    <a16:creationId xmlns:a16="http://schemas.microsoft.com/office/drawing/2014/main" id="{89AB97DC-8235-484D-893D-5DC5CD8EE997}"/>
                  </a:ext>
                </a:extLst>
              </p:cNvPr>
              <p:cNvCxnSpPr>
                <a:cxnSpLocks/>
                <a:endCxn id="15" idx="0"/>
              </p:cNvCxnSpPr>
              <p:nvPr/>
            </p:nvCxnSpPr>
            <p:spPr>
              <a:xfrm>
                <a:off x="10081755" y="5098137"/>
                <a:ext cx="2" cy="343493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1" name="Google Shape;257;p7">
                <a:extLst>
                  <a:ext uri="{FF2B5EF4-FFF2-40B4-BE49-F238E27FC236}">
                    <a16:creationId xmlns:a16="http://schemas.microsoft.com/office/drawing/2014/main" id="{13F9D303-130D-493C-9E4A-B641542BD725}"/>
                  </a:ext>
                </a:extLst>
              </p:cNvPr>
              <p:cNvSpPr txBox="1"/>
              <p:nvPr/>
            </p:nvSpPr>
            <p:spPr>
              <a:xfrm>
                <a:off x="3437441" y="6222247"/>
                <a:ext cx="488032" cy="481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solidFill>
                      <a:schemeClr val="dk1"/>
                    </a:solidFill>
                  </a:rPr>
                  <a:t>2</a:t>
                </a:r>
                <a:endParaRPr sz="105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30889B-6B08-4E3F-8041-AE283BF1DECC}"/>
                </a:ext>
              </a:extLst>
            </p:cNvPr>
            <p:cNvSpPr/>
            <p:nvPr/>
          </p:nvSpPr>
          <p:spPr>
            <a:xfrm>
              <a:off x="7847860" y="1683824"/>
              <a:ext cx="266330" cy="8285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Google Shape;268;p7">
              <a:extLst>
                <a:ext uri="{FF2B5EF4-FFF2-40B4-BE49-F238E27FC236}">
                  <a16:creationId xmlns:a16="http://schemas.microsoft.com/office/drawing/2014/main" id="{D2A39A45-5F51-4CDA-B7FD-62E3563B2019}"/>
                </a:ext>
              </a:extLst>
            </p:cNvPr>
            <p:cNvSpPr txBox="1"/>
            <p:nvPr/>
          </p:nvSpPr>
          <p:spPr>
            <a:xfrm>
              <a:off x="8124259" y="1800039"/>
              <a:ext cx="545289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D249457-72BD-4C53-8241-CFEC47C06D4C}"/>
              </a:ext>
            </a:extLst>
          </p:cNvPr>
          <p:cNvSpPr txBox="1"/>
          <p:nvPr/>
        </p:nvSpPr>
        <p:spPr>
          <a:xfrm>
            <a:off x="8942750" y="3108787"/>
            <a:ext cx="254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none" strike="noStrike" cap="none" dirty="0">
                <a:latin typeface="Libre Baskerville" panose="020B0600000101010101" charset="0"/>
                <a:cs typeface="Calibri"/>
                <a:sym typeface="Calibri"/>
              </a:rPr>
              <a:t>2.</a:t>
            </a:r>
            <a:r>
              <a:rPr lang="en-US" altLang="ko-KR" u="none" strike="noStrike" cap="none" baseline="0" dirty="0">
                <a:latin typeface="Libre Baskerville" panose="020B0600000101010101" charset="0"/>
                <a:cs typeface="Calibri"/>
                <a:sym typeface="Calibri"/>
              </a:rPr>
              <a:t> Aside Music</a:t>
            </a:r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ED7DD3-568E-42D9-8138-2841B8F0D61D}"/>
              </a:ext>
            </a:extLst>
          </p:cNvPr>
          <p:cNvSpPr txBox="1"/>
          <p:nvPr/>
        </p:nvSpPr>
        <p:spPr>
          <a:xfrm>
            <a:off x="8668415" y="3370677"/>
            <a:ext cx="281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altLang="ko-KR" sz="1200" u="none" strike="noStrike" cap="none" dirty="0"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cs typeface="Calibri"/>
                <a:sym typeface="Calibri"/>
              </a:rPr>
              <a:t>: position fixed width:200px; height: 60px;</a:t>
            </a:r>
            <a:endParaRPr lang="en-US" altLang="ko-KR" sz="1050" dirty="0">
              <a:latin typeface="Libre Baskerville" panose="020B0600000101010101" charset="0"/>
            </a:endParaRPr>
          </a:p>
          <a:p>
            <a:endParaRPr lang="en-US" altLang="ko-KR" sz="1200" dirty="0">
              <a:latin typeface="Libre Baskerville" panose="020B060000010101010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69986B-29B4-42B7-99F6-6FE27F76FBA5}"/>
              </a:ext>
            </a:extLst>
          </p:cNvPr>
          <p:cNvSpPr txBox="1"/>
          <p:nvPr/>
        </p:nvSpPr>
        <p:spPr>
          <a:xfrm>
            <a:off x="5521095" y="3302027"/>
            <a:ext cx="190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Libre Baskerville" panose="020B0600000101010101" charset="0"/>
              </a:rPr>
              <a:t>Section1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255EA4-51ED-4805-883D-A6F0F6F695D8}"/>
              </a:ext>
            </a:extLst>
          </p:cNvPr>
          <p:cNvSpPr txBox="1"/>
          <p:nvPr/>
        </p:nvSpPr>
        <p:spPr>
          <a:xfrm>
            <a:off x="4981241" y="3689060"/>
            <a:ext cx="43727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max width: 1344px * auto (550px)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1-1 GALLERY width : 500% * 550px</a:t>
            </a:r>
            <a:endParaRPr lang="en-US" altLang="ko-KR" sz="1200" dirty="0">
              <a:latin typeface="Libre Baskerville" panose="020B0600000101010101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      ul&gt;li * 5 20% * 550px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1-2 </a:t>
            </a:r>
            <a:r>
              <a:rPr lang="en-US" altLang="ko-KR" sz="1200" u="none" strike="noStrike" cap="none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SpanBtn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max width: 1000px * auto (50px)</a:t>
            </a:r>
            <a:endParaRPr lang="en-US" altLang="ko-KR" sz="1200" dirty="0">
              <a:latin typeface="Libre Baskerville" panose="020B0600000101010101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1-2-1 left/</a:t>
            </a:r>
            <a:r>
              <a:rPr lang="en-US" altLang="ko-KR" sz="1200" u="none" strike="noStrike" cap="none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rightArrow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50px * 50px (</a:t>
            </a:r>
            <a:r>
              <a:rPr lang="ko-KR" altLang="en-US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좌우 </a:t>
            </a: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float)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1-3 Items width: 100% * auto (15px)</a:t>
            </a:r>
            <a:endParaRPr lang="en-US" altLang="ko-KR" sz="1200" dirty="0">
              <a:latin typeface="Libre Baskerville" panose="020B0600000101010101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     1-3-1 items-button </a:t>
            </a: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50 (</a:t>
            </a:r>
            <a:r>
              <a:rPr lang="ko-KR" altLang="en-US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모바일 </a:t>
            </a: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30) * 50(30)px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altLang="ko-KR" sz="1200" u="none" strike="noStrike" cap="none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2. Slider (200px) ul&gt;li*5 30px*30px position fixed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	</a:t>
            </a:r>
            <a:r>
              <a:rPr lang="en-US" altLang="ko-KR" sz="120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top 50% transform Y(-50%) right 5%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	</a:t>
            </a:r>
            <a:endParaRPr lang="ko-KR" altLang="en-US" sz="1200" u="none" strike="noStrike" cap="none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CF079-B7C1-42BF-88A4-C2FE1F47DE4A}"/>
              </a:ext>
            </a:extLst>
          </p:cNvPr>
          <p:cNvSpPr txBox="1"/>
          <p:nvPr/>
        </p:nvSpPr>
        <p:spPr>
          <a:xfrm>
            <a:off x="9025105" y="4678448"/>
            <a:ext cx="140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3. </a:t>
            </a:r>
            <a:r>
              <a:rPr lang="ko-KR" altLang="en-US" dirty="0">
                <a:latin typeface="Libre Baskerville" panose="020B0600000101010101" charset="0"/>
              </a:rPr>
              <a:t>개발사항</a:t>
            </a:r>
          </a:p>
        </p:txBody>
      </p:sp>
      <p:sp>
        <p:nvSpPr>
          <p:cNvPr id="27" name="모서리가 둥근 직사각형 27">
            <a:extLst>
              <a:ext uri="{FF2B5EF4-FFF2-40B4-BE49-F238E27FC236}">
                <a16:creationId xmlns:a16="http://schemas.microsoft.com/office/drawing/2014/main" id="{56A3F27F-5A11-423A-B969-F076C8DC7CC2}"/>
              </a:ext>
            </a:extLst>
          </p:cNvPr>
          <p:cNvSpPr/>
          <p:nvPr/>
        </p:nvSpPr>
        <p:spPr>
          <a:xfrm rot="2719640">
            <a:off x="9615132" y="2460260"/>
            <a:ext cx="427014" cy="420534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CA440153-E258-4924-9CAE-B16CFCA6D6AB}"/>
              </a:ext>
            </a:extLst>
          </p:cNvPr>
          <p:cNvSpPr/>
          <p:nvPr/>
        </p:nvSpPr>
        <p:spPr>
          <a:xfrm rot="2719640">
            <a:off x="6182129" y="2437313"/>
            <a:ext cx="427014" cy="420534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29AEEB-3009-4BC2-99C6-1E2A9EB2FE66}"/>
              </a:ext>
            </a:extLst>
          </p:cNvPr>
          <p:cNvSpPr txBox="1"/>
          <p:nvPr/>
        </p:nvSpPr>
        <p:spPr>
          <a:xfrm>
            <a:off x="8719813" y="5047780"/>
            <a:ext cx="2817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US" altLang="ko-KR" sz="1200" u="none" strike="noStrike" cap="none" dirty="0">
              <a:latin typeface="Calibri"/>
              <a:cs typeface="Calibri"/>
              <a:sym typeface="Calibri"/>
            </a:endParaRPr>
          </a:p>
          <a:p>
            <a:r>
              <a:rPr lang="en-US" altLang="ko-KR" sz="1200" dirty="0">
                <a:latin typeface="Libre Baskerville" panose="020B0600000101010101" charset="0"/>
              </a:rPr>
              <a:t>1-3-1 items </a:t>
            </a:r>
            <a:r>
              <a:rPr lang="ko-KR" altLang="en-US" sz="1200" dirty="0" err="1">
                <a:latin typeface="Libre Baskerville" panose="020B0600000101010101" charset="0"/>
              </a:rPr>
              <a:t>클릭시</a:t>
            </a:r>
            <a:r>
              <a:rPr lang="ko-KR" altLang="en-US" sz="1200" dirty="0">
                <a:latin typeface="Libre Baskerville" panose="020B0600000101010101" charset="0"/>
              </a:rPr>
              <a:t> 해당 </a:t>
            </a:r>
            <a:r>
              <a:rPr lang="en-US" altLang="ko-KR" sz="1200" dirty="0">
                <a:latin typeface="Libre Baskerville" panose="020B0600000101010101" charset="0"/>
              </a:rPr>
              <a:t>index</a:t>
            </a:r>
            <a:r>
              <a:rPr lang="ko-KR" altLang="en-US" sz="1200" dirty="0">
                <a:latin typeface="Libre Baskerville" panose="020B0600000101010101" charset="0"/>
              </a:rPr>
              <a:t>로 이동</a:t>
            </a:r>
            <a:endParaRPr lang="en-US" altLang="ko-KR" sz="1200" dirty="0">
              <a:latin typeface="Libre Baskerville" panose="020B0600000101010101" charset="0"/>
            </a:endParaRPr>
          </a:p>
          <a:p>
            <a:endParaRPr lang="en-US" altLang="ko-KR" sz="1200" dirty="0">
              <a:latin typeface="Libre Baskerville" panose="020B0600000101010101" charset="0"/>
            </a:endParaRPr>
          </a:p>
          <a:p>
            <a:r>
              <a:rPr lang="en-US" altLang="ko-KR" sz="1200" dirty="0">
                <a:latin typeface="Libre Baskerville" panose="020B0600000101010101" charset="0"/>
              </a:rPr>
              <a:t>2 slider</a:t>
            </a:r>
            <a:r>
              <a:rPr lang="ko-KR" altLang="en-US" sz="1200" dirty="0">
                <a:latin typeface="Libre Baskerville" panose="020B0600000101010101" charset="0"/>
              </a:rPr>
              <a:t>는 스크롤 시 위치에 맞게 </a:t>
            </a:r>
            <a:r>
              <a:rPr lang="en-US" altLang="ko-KR" sz="1200" dirty="0">
                <a:latin typeface="Libre Baskerville" panose="020B0600000101010101" charset="0"/>
              </a:rPr>
              <a:t>class </a:t>
            </a:r>
            <a:r>
              <a:rPr lang="ko-KR" altLang="en-US" sz="1200" dirty="0">
                <a:latin typeface="Libre Baskerville" panose="020B0600000101010101" charset="0"/>
              </a:rPr>
              <a:t>변화</a:t>
            </a:r>
            <a:r>
              <a:rPr lang="en-US" altLang="ko-KR" sz="1200" dirty="0">
                <a:latin typeface="Libre Baskerville" panose="020B0600000101010101" charset="0"/>
              </a:rPr>
              <a:t>, slider</a:t>
            </a:r>
            <a:r>
              <a:rPr lang="ko-KR" altLang="en-US" sz="1200" dirty="0">
                <a:latin typeface="Libre Baskerville" panose="020B0600000101010101" charset="0"/>
              </a:rPr>
              <a:t> 버튼 클릭 시 해당 위치 이동 및 </a:t>
            </a:r>
            <a:r>
              <a:rPr lang="en-US" altLang="ko-KR" sz="1200" dirty="0">
                <a:latin typeface="Libre Baskerville" panose="020B0600000101010101" charset="0"/>
              </a:rPr>
              <a:t>class </a:t>
            </a:r>
            <a:r>
              <a:rPr lang="ko-KR" altLang="en-US" sz="1200" dirty="0">
                <a:latin typeface="Libre Baskerville" panose="020B0600000101010101" charset="0"/>
              </a:rPr>
              <a:t>변화</a:t>
            </a:r>
            <a:endParaRPr lang="en-US" altLang="ko-KR" sz="1200" dirty="0">
              <a:latin typeface="Libre Baskerville" panose="020B0600000101010101" charset="0"/>
            </a:endParaRPr>
          </a:p>
        </p:txBody>
      </p:sp>
      <p:graphicFrame>
        <p:nvGraphicFramePr>
          <p:cNvPr id="31" name="Google Shape;187;p5">
            <a:extLst>
              <a:ext uri="{FF2B5EF4-FFF2-40B4-BE49-F238E27FC236}">
                <a16:creationId xmlns:a16="http://schemas.microsoft.com/office/drawing/2014/main" id="{2B41771D-3D1D-424C-9660-6A8ACEC80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332883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main page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메인페이지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91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D7DBF60-57E9-4EF1-A0CD-9EDCC9D24059}"/>
              </a:ext>
            </a:extLst>
          </p:cNvPr>
          <p:cNvGrpSpPr/>
          <p:nvPr/>
        </p:nvGrpSpPr>
        <p:grpSpPr>
          <a:xfrm>
            <a:off x="99762" y="1688286"/>
            <a:ext cx="4903925" cy="4670340"/>
            <a:chOff x="5332653" y="2752721"/>
            <a:chExt cx="7005121" cy="62234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AD1695-02CB-43AF-879E-5098C89CD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01" r="-581" b="56844"/>
            <a:stretch/>
          </p:blipFill>
          <p:spPr>
            <a:xfrm>
              <a:off x="5332653" y="3050136"/>
              <a:ext cx="7005121" cy="5926004"/>
            </a:xfrm>
            <a:prstGeom prst="rect">
              <a:avLst/>
            </a:prstGeom>
          </p:spPr>
        </p:pic>
        <p:sp>
          <p:nvSpPr>
            <p:cNvPr id="4" name="Google Shape;260;p7">
              <a:extLst>
                <a:ext uri="{FF2B5EF4-FFF2-40B4-BE49-F238E27FC236}">
                  <a16:creationId xmlns:a16="http://schemas.microsoft.com/office/drawing/2014/main" id="{85C262C7-4190-4A91-95FF-D8AD9CF17602}"/>
                </a:ext>
              </a:extLst>
            </p:cNvPr>
            <p:cNvSpPr/>
            <p:nvPr/>
          </p:nvSpPr>
          <p:spPr>
            <a:xfrm>
              <a:off x="6285744" y="3050136"/>
              <a:ext cx="5084622" cy="5926003"/>
            </a:xfrm>
            <a:prstGeom prst="rect">
              <a:avLst/>
            </a:prstGeom>
            <a:noFill/>
            <a:ln w="381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67;p7">
              <a:extLst>
                <a:ext uri="{FF2B5EF4-FFF2-40B4-BE49-F238E27FC236}">
                  <a16:creationId xmlns:a16="http://schemas.microsoft.com/office/drawing/2014/main" id="{E47BA201-3CE9-4596-8675-098D1E108AD5}"/>
                </a:ext>
              </a:extLst>
            </p:cNvPr>
            <p:cNvSpPr/>
            <p:nvPr/>
          </p:nvSpPr>
          <p:spPr>
            <a:xfrm>
              <a:off x="8388625" y="3329375"/>
              <a:ext cx="887897" cy="339826"/>
            </a:xfrm>
            <a:prstGeom prst="rect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63;p7">
              <a:extLst>
                <a:ext uri="{FF2B5EF4-FFF2-40B4-BE49-F238E27FC236}">
                  <a16:creationId xmlns:a16="http://schemas.microsoft.com/office/drawing/2014/main" id="{9248D3A2-B760-4D86-8B71-568FE93BE68A}"/>
                </a:ext>
              </a:extLst>
            </p:cNvPr>
            <p:cNvSpPr/>
            <p:nvPr/>
          </p:nvSpPr>
          <p:spPr>
            <a:xfrm>
              <a:off x="6418653" y="3757685"/>
              <a:ext cx="2380789" cy="5218454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57;p7">
              <a:extLst>
                <a:ext uri="{FF2B5EF4-FFF2-40B4-BE49-F238E27FC236}">
                  <a16:creationId xmlns:a16="http://schemas.microsoft.com/office/drawing/2014/main" id="{E9C86192-3957-4AB9-8E1F-2433CC9F9DD0}"/>
                </a:ext>
              </a:extLst>
            </p:cNvPr>
            <p:cNvSpPr txBox="1"/>
            <p:nvPr/>
          </p:nvSpPr>
          <p:spPr>
            <a:xfrm>
              <a:off x="5959861" y="2752721"/>
              <a:ext cx="479917" cy="378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3;p7">
              <a:extLst>
                <a:ext uri="{FF2B5EF4-FFF2-40B4-BE49-F238E27FC236}">
                  <a16:creationId xmlns:a16="http://schemas.microsoft.com/office/drawing/2014/main" id="{8A061CE2-24ED-4B6E-B8BE-5B0624036437}"/>
                </a:ext>
              </a:extLst>
            </p:cNvPr>
            <p:cNvSpPr/>
            <p:nvPr/>
          </p:nvSpPr>
          <p:spPr>
            <a:xfrm>
              <a:off x="8873682" y="3757685"/>
              <a:ext cx="2380789" cy="5218454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57;p7">
              <a:extLst>
                <a:ext uri="{FF2B5EF4-FFF2-40B4-BE49-F238E27FC236}">
                  <a16:creationId xmlns:a16="http://schemas.microsoft.com/office/drawing/2014/main" id="{FE8ECA6D-E660-4D94-A31C-4CEDDAC967CD}"/>
                </a:ext>
              </a:extLst>
            </p:cNvPr>
            <p:cNvSpPr txBox="1"/>
            <p:nvPr/>
          </p:nvSpPr>
          <p:spPr>
            <a:xfrm>
              <a:off x="7956869" y="3098541"/>
              <a:ext cx="479917" cy="378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</a:rPr>
                <a:t>2</a:t>
              </a:r>
              <a:endParaRPr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57;p7">
              <a:extLst>
                <a:ext uri="{FF2B5EF4-FFF2-40B4-BE49-F238E27FC236}">
                  <a16:creationId xmlns:a16="http://schemas.microsoft.com/office/drawing/2014/main" id="{EAA8ECD6-AD08-4864-8771-783B50519D86}"/>
                </a:ext>
              </a:extLst>
            </p:cNvPr>
            <p:cNvSpPr txBox="1"/>
            <p:nvPr/>
          </p:nvSpPr>
          <p:spPr>
            <a:xfrm>
              <a:off x="6437438" y="3370926"/>
              <a:ext cx="479917" cy="378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</a:rPr>
                <a:t>3</a:t>
              </a:r>
              <a:endParaRPr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57;p7">
              <a:extLst>
                <a:ext uri="{FF2B5EF4-FFF2-40B4-BE49-F238E27FC236}">
                  <a16:creationId xmlns:a16="http://schemas.microsoft.com/office/drawing/2014/main" id="{077C4609-C272-48C5-A628-3F3C38CF0773}"/>
                </a:ext>
              </a:extLst>
            </p:cNvPr>
            <p:cNvSpPr txBox="1"/>
            <p:nvPr/>
          </p:nvSpPr>
          <p:spPr>
            <a:xfrm>
              <a:off x="10546033" y="3378165"/>
              <a:ext cx="479917" cy="378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</a:rPr>
                <a:t>3</a:t>
              </a:r>
              <a:endParaRPr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57;p7">
              <a:extLst>
                <a:ext uri="{FF2B5EF4-FFF2-40B4-BE49-F238E27FC236}">
                  <a16:creationId xmlns:a16="http://schemas.microsoft.com/office/drawing/2014/main" id="{A1518066-86ED-4F41-B517-929BB9CB0E8F}"/>
                </a:ext>
              </a:extLst>
            </p:cNvPr>
            <p:cNvSpPr txBox="1"/>
            <p:nvPr/>
          </p:nvSpPr>
          <p:spPr>
            <a:xfrm>
              <a:off x="6475569" y="5031026"/>
              <a:ext cx="883567" cy="378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</a:rPr>
                <a:t>3-1</a:t>
              </a:r>
              <a:endParaRPr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E0F0A50-2F91-4E89-91AB-65B1E4C41D45}"/>
                </a:ext>
              </a:extLst>
            </p:cNvPr>
            <p:cNvSpPr/>
            <p:nvPr/>
          </p:nvSpPr>
          <p:spPr>
            <a:xfrm>
              <a:off x="6379570" y="5312431"/>
              <a:ext cx="2419872" cy="13786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D09A76D-1493-4711-A570-7B19447C2CE2}"/>
              </a:ext>
            </a:extLst>
          </p:cNvPr>
          <p:cNvSpPr txBox="1"/>
          <p:nvPr/>
        </p:nvSpPr>
        <p:spPr>
          <a:xfrm>
            <a:off x="6002681" y="3220901"/>
            <a:ext cx="1461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Libre Baskerville" panose="020B0600000101010101" charset="0"/>
              </a:rPr>
              <a:t>section2</a:t>
            </a:r>
          </a:p>
          <a:p>
            <a:endParaRPr lang="en-US" altLang="ko-KR" dirty="0">
              <a:latin typeface="Libre Baskerville" panose="020B0600000101010101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Libre Baskerville" panose="020B0600000101010101" charset="0"/>
            </a:endParaRPr>
          </a:p>
          <a:p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543EF-72DF-41A9-9266-81779651BCC4}"/>
              </a:ext>
            </a:extLst>
          </p:cNvPr>
          <p:cNvSpPr txBox="1"/>
          <p:nvPr/>
        </p:nvSpPr>
        <p:spPr>
          <a:xfrm>
            <a:off x="9211538" y="3206924"/>
            <a:ext cx="146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ibre Baskerville" panose="020B0600000101010101" charset="0"/>
              </a:rPr>
              <a:t>2. Li</a:t>
            </a:r>
            <a:endParaRPr lang="ko-KR" altLang="en-US" dirty="0">
              <a:latin typeface="Libre Baskerville" panose="020B0600000101010101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C92183-6D94-4DA5-B648-DC12C8F1A928}"/>
              </a:ext>
            </a:extLst>
          </p:cNvPr>
          <p:cNvSpPr txBox="1"/>
          <p:nvPr/>
        </p:nvSpPr>
        <p:spPr>
          <a:xfrm>
            <a:off x="6062152" y="3747868"/>
            <a:ext cx="22120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max-width 1344px;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News-left / News-right : width: 50%;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News-right margin-top 100px;</a:t>
            </a:r>
          </a:p>
          <a:p>
            <a:endParaRPr lang="en-US" altLang="ko-KR" sz="1200" u="none" strike="noStrike" cap="none" baseline="0" dirty="0">
              <a:latin typeface="Libre Baskerville" panose="020B0600000101010101" charset="0"/>
              <a:ea typeface="Calibri"/>
              <a:cs typeface="Calibri"/>
              <a:sym typeface="Calibri"/>
            </a:endParaRPr>
          </a:p>
          <a:p>
            <a:endParaRPr lang="en-US" altLang="ko-KR" sz="1200" dirty="0">
              <a:latin typeface="Libre Baskerville" panose="020B060000010101010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93EB2-AD2C-4381-9C22-5091EACE1255}"/>
              </a:ext>
            </a:extLst>
          </p:cNvPr>
          <p:cNvSpPr txBox="1"/>
          <p:nvPr/>
        </p:nvSpPr>
        <p:spPr>
          <a:xfrm>
            <a:off x="8926185" y="3760923"/>
            <a:ext cx="2030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width: 100%; height:300px (IMG </a:t>
            </a:r>
            <a:r>
              <a:rPr lang="ko-KR" altLang="en-US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크기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u="none" strike="noStrike" cap="none" baseline="0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img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 640 * 320 /    &lt;p&gt; : 100% * 50 (</a:t>
            </a:r>
            <a:r>
              <a:rPr lang="ko-KR" altLang="en-US" sz="1200" u="none" strike="noStrike" cap="none" baseline="0" dirty="0" err="1">
                <a:latin typeface="Libre Baskerville" panose="020B0600000101010101" charset="0"/>
                <a:ea typeface="Calibri"/>
                <a:cs typeface="Calibri"/>
                <a:sym typeface="Calibri"/>
              </a:rPr>
              <a:t>패딩포함</a:t>
            </a:r>
            <a:r>
              <a:rPr lang="en-US" altLang="ko-KR" sz="1200" u="none" strike="noStrike" cap="none" baseline="0" dirty="0">
                <a:latin typeface="Libre Baskerville" panose="020B0600000101010101" charset="0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25992-63B8-4195-8329-D80D1B811C66}"/>
              </a:ext>
            </a:extLst>
          </p:cNvPr>
          <p:cNvSpPr txBox="1"/>
          <p:nvPr/>
        </p:nvSpPr>
        <p:spPr>
          <a:xfrm>
            <a:off x="5329689" y="5061797"/>
            <a:ext cx="603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u="none" strike="noStrike" cap="none" dirty="0">
                <a:latin typeface="Calibri"/>
                <a:ea typeface="Calibri"/>
                <a:cs typeface="Calibri"/>
                <a:sym typeface="Calibri"/>
              </a:rPr>
              <a:t>이미지는 반응형으로 제작해 화면 크기에 따라 자연스럽게 줄어들 수 있도록 제작</a:t>
            </a:r>
            <a:r>
              <a:rPr lang="en-US" altLang="ko-KR" sz="1200" u="none" strike="noStrike" cap="none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u="none" strike="noStrike" cap="none" dirty="0">
                <a:latin typeface="Calibri"/>
                <a:ea typeface="Calibri"/>
                <a:cs typeface="Calibri"/>
                <a:sym typeface="Calibri"/>
              </a:rPr>
              <a:t>Margin</a:t>
            </a:r>
            <a:r>
              <a:rPr lang="ko-KR" altLang="en-US" sz="1200" u="none" strike="noStrike" cap="none" dirty="0">
                <a:latin typeface="Calibri"/>
                <a:ea typeface="Calibri"/>
                <a:cs typeface="Calibri"/>
                <a:sym typeface="Calibri"/>
              </a:rPr>
              <a:t>값을 이용해 </a:t>
            </a:r>
            <a:r>
              <a:rPr lang="en-US" altLang="ko-KR" sz="1200" u="none" strike="noStrike" cap="none" dirty="0">
                <a:latin typeface="Calibri"/>
                <a:ea typeface="Calibri"/>
                <a:cs typeface="Calibri"/>
                <a:sym typeface="Calibri"/>
              </a:rPr>
              <a:t>news-right </a:t>
            </a:r>
            <a:r>
              <a:rPr lang="ko-KR" altLang="en-US" sz="1200" u="none" strike="noStrike" cap="none" dirty="0">
                <a:latin typeface="Calibri"/>
                <a:ea typeface="Calibri"/>
                <a:cs typeface="Calibri"/>
                <a:sym typeface="Calibri"/>
              </a:rPr>
              <a:t>부분은 조금 더 아래쪽으로 출력되도록 제작</a:t>
            </a:r>
            <a:r>
              <a:rPr lang="en-US" altLang="ko-KR" sz="1200" u="none" strike="noStrike" cap="none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u="none" strike="noStrike" cap="none" dirty="0">
                <a:latin typeface="Calibri"/>
                <a:ea typeface="Calibri"/>
                <a:cs typeface="Calibri"/>
                <a:sym typeface="Calibri"/>
              </a:rPr>
              <a:t>이미지 </a:t>
            </a:r>
            <a:r>
              <a:rPr lang="ko-KR" altLang="en-US" sz="1200" u="none" strike="noStrike" cap="none" dirty="0" err="1">
                <a:latin typeface="Calibri"/>
                <a:ea typeface="Calibri"/>
                <a:cs typeface="Calibri"/>
                <a:sym typeface="Calibri"/>
              </a:rPr>
              <a:t>호버시</a:t>
            </a:r>
            <a:r>
              <a:rPr lang="ko-KR" altLang="en-US" sz="120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200" u="none" strike="noStrike" cap="none" dirty="0">
                <a:latin typeface="Calibri"/>
                <a:ea typeface="Calibri"/>
                <a:cs typeface="Calibri"/>
                <a:sym typeface="Calibri"/>
              </a:rPr>
              <a:t>opacity, scale</a:t>
            </a:r>
            <a:r>
              <a:rPr lang="ko-KR" altLang="en-US" sz="12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 을 이용해 어느 곳에 </a:t>
            </a:r>
            <a:r>
              <a:rPr lang="ko-KR" altLang="en-US" sz="1200" u="none" strike="noStrike" cap="none" baseline="0" dirty="0" err="1">
                <a:latin typeface="Calibri"/>
                <a:ea typeface="Calibri"/>
                <a:cs typeface="Calibri"/>
                <a:sym typeface="Calibri"/>
              </a:rPr>
              <a:t>호버중인지</a:t>
            </a:r>
            <a:r>
              <a:rPr lang="ko-KR" altLang="en-US" sz="12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 알 수 있도록 표시</a:t>
            </a:r>
            <a:r>
              <a:rPr lang="en-US" altLang="ko-KR" sz="1200" u="none" strike="noStrike" cap="none" baseline="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lang="ko-KR" altLang="en-US" sz="120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ko-KR" sz="1200" dirty="0">
                <a:latin typeface="Libre Baskerville" panose="020B0600000101010101" charset="0"/>
              </a:rPr>
              <a:t>.</a:t>
            </a:r>
          </a:p>
        </p:txBody>
      </p:sp>
      <p:sp>
        <p:nvSpPr>
          <p:cNvPr id="19" name="모서리가 둥근 직사각형 27">
            <a:extLst>
              <a:ext uri="{FF2B5EF4-FFF2-40B4-BE49-F238E27FC236}">
                <a16:creationId xmlns:a16="http://schemas.microsoft.com/office/drawing/2014/main" id="{50FE5B56-7844-4E0E-991C-0B7E2905714E}"/>
              </a:ext>
            </a:extLst>
          </p:cNvPr>
          <p:cNvSpPr/>
          <p:nvPr/>
        </p:nvSpPr>
        <p:spPr>
          <a:xfrm rot="2719640">
            <a:off x="6520766" y="2241720"/>
            <a:ext cx="427014" cy="419800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sp>
        <p:nvSpPr>
          <p:cNvPr id="20" name="모서리가 둥근 직사각형 27">
            <a:extLst>
              <a:ext uri="{FF2B5EF4-FFF2-40B4-BE49-F238E27FC236}">
                <a16:creationId xmlns:a16="http://schemas.microsoft.com/office/drawing/2014/main" id="{AC1E7A03-ACB6-42DE-AD0B-3EDB8C9147D6}"/>
              </a:ext>
            </a:extLst>
          </p:cNvPr>
          <p:cNvSpPr/>
          <p:nvPr/>
        </p:nvSpPr>
        <p:spPr>
          <a:xfrm rot="2719640">
            <a:off x="9429988" y="2241719"/>
            <a:ext cx="427014" cy="419800"/>
          </a:xfrm>
          <a:prstGeom prst="roundRect">
            <a:avLst>
              <a:gd name="adj" fmla="val 1557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ibre Baskerville" panose="020B0600000101010101" charset="0"/>
            </a:endParaRPr>
          </a:p>
        </p:txBody>
      </p:sp>
      <p:graphicFrame>
        <p:nvGraphicFramePr>
          <p:cNvPr id="21" name="Google Shape;187;p5">
            <a:extLst>
              <a:ext uri="{FF2B5EF4-FFF2-40B4-BE49-F238E27FC236}">
                <a16:creationId xmlns:a16="http://schemas.microsoft.com/office/drawing/2014/main" id="{14CD3B64-F5AD-4D10-9C1F-A9F8426B1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042809"/>
              </p:ext>
            </p:extLst>
          </p:nvPr>
        </p:nvGraphicFramePr>
        <p:xfrm>
          <a:off x="0" y="20856"/>
          <a:ext cx="12192000" cy="1440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문서명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Heavenly main page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김현욱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작성일자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2021-08-25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시스템명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Window 10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시스템구분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chrome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단위업무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메인페이지</a:t>
                      </a:r>
                      <a:endParaRPr sz="18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76200" marR="76200" marT="38100" marB="38100" anchor="ctr">
                    <a:lnL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235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2304</Words>
  <Application>Microsoft Office PowerPoint</Application>
  <PresentationFormat>와이드스크린</PresentationFormat>
  <Paragraphs>692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Libre Baskerville</vt:lpstr>
      <vt:lpstr>Gulim</vt:lpstr>
      <vt:lpstr>마루 부리 Beta</vt:lpstr>
      <vt:lpstr>마루 부리OTF Beta</vt:lpstr>
      <vt:lpstr>Malgun Gothic</vt:lpstr>
      <vt:lpstr>Malgun Gothic</vt:lpstr>
      <vt:lpstr>Arial</vt:lpstr>
      <vt:lpstr>Calibri</vt:lpstr>
      <vt:lpstr>Palace Script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김 현욱</cp:lastModifiedBy>
  <cp:revision>28</cp:revision>
  <dcterms:created xsi:type="dcterms:W3CDTF">2021-08-11T01:28:15Z</dcterms:created>
  <dcterms:modified xsi:type="dcterms:W3CDTF">2021-09-17T04:18:42Z</dcterms:modified>
</cp:coreProperties>
</file>